
<file path=[Content_Types].xml><?xml version="1.0" encoding="utf-8"?>
<Types xmlns="http://schemas.openxmlformats.org/package/2006/content-types">
  <Default Extension="png" ContentType="image/png"/>
  <Default Extension="mov" ContentType="video/quicktime"/>
  <Default Extension="jpeg" ContentType="image/jpeg"/>
  <Default Extension="rels" ContentType="application/vnd.openxmlformats-package.relationships+xml"/>
  <Default Extension="xml" ContentType="application/xml"/>
  <Default Extension="tiff" ContentType="image/tif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6" r:id="rId2"/>
    <p:sldId id="319" r:id="rId3"/>
    <p:sldId id="326" r:id="rId4"/>
    <p:sldId id="321" r:id="rId5"/>
    <p:sldId id="345" r:id="rId6"/>
    <p:sldId id="346" r:id="rId7"/>
    <p:sldId id="428" r:id="rId8"/>
    <p:sldId id="429" r:id="rId9"/>
    <p:sldId id="430" r:id="rId10"/>
    <p:sldId id="373" r:id="rId11"/>
    <p:sldId id="431" r:id="rId12"/>
    <p:sldId id="370" r:id="rId13"/>
    <p:sldId id="371" r:id="rId14"/>
    <p:sldId id="416" r:id="rId15"/>
    <p:sldId id="427" r:id="rId16"/>
    <p:sldId id="334" r:id="rId17"/>
    <p:sldId id="419" r:id="rId18"/>
    <p:sldId id="325" r:id="rId19"/>
    <p:sldId id="342" r:id="rId20"/>
    <p:sldId id="389" r:id="rId21"/>
    <p:sldId id="390" r:id="rId22"/>
    <p:sldId id="392" r:id="rId23"/>
    <p:sldId id="409" r:id="rId24"/>
    <p:sldId id="426" r:id="rId25"/>
    <p:sldId id="332" r:id="rId26"/>
    <p:sldId id="323" r:id="rId27"/>
    <p:sldId id="353" r:id="rId28"/>
    <p:sldId id="351" r:id="rId29"/>
    <p:sldId id="352" r:id="rId30"/>
    <p:sldId id="344" r:id="rId31"/>
    <p:sldId id="354" r:id="rId32"/>
  </p:sldIdLst>
  <p:sldSz cx="9144000" cy="6858000" type="screen4x3"/>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C8B2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814" autoAdjust="0"/>
    <p:restoredTop sz="77446" autoAdjust="0"/>
  </p:normalViewPr>
  <p:slideViewPr>
    <p:cSldViewPr>
      <p:cViewPr varScale="1">
        <p:scale>
          <a:sx n="105" d="100"/>
          <a:sy n="105" d="100"/>
        </p:scale>
        <p:origin x="1128" y="184"/>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tiff>
</file>

<file path=ppt/media/image4.png>
</file>

<file path=ppt/media/image5.png>
</file>

<file path=ppt/media/image6.png>
</file>

<file path=ppt/media/image7.png>
</file>

<file path=ppt/media/image8.png>
</file>

<file path=ppt/media/image9.png>
</file>

<file path=ppt/media/media1.mp4>
</file>

<file path=ppt/media/media2.mov>
</file>

<file path=ppt/media/media3.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E1C398D-1701-43C2-B648-89BD4BCADD0C}" type="datetimeFigureOut">
              <a:rPr lang="nl-NL" smtClean="0"/>
              <a:t>04-06-18</a:t>
            </a:fld>
            <a:endParaRPr lang="nl-NL"/>
          </a:p>
        </p:txBody>
      </p:sp>
      <p:sp>
        <p:nvSpPr>
          <p:cNvPr id="4" name="Tijdelijke aanduiding voor dia-afbeelding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27A3F3E-3D27-45E3-B192-00CA3F1ED37A}" type="slidenum">
              <a:rPr lang="nl-NL" smtClean="0"/>
              <a:t>‹#›</a:t>
            </a:fld>
            <a:endParaRPr lang="nl-NL"/>
          </a:p>
        </p:txBody>
      </p:sp>
    </p:spTree>
    <p:extLst>
      <p:ext uri="{BB962C8B-B14F-4D97-AF65-F5344CB8AC3E}">
        <p14:creationId xmlns:p14="http://schemas.microsoft.com/office/powerpoint/2010/main" val="8491957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27A3F3E-3D27-45E3-B192-00CA3F1ED37A}" type="slidenum">
              <a:rPr lang="nl-NL" smtClean="0"/>
              <a:t>1</a:t>
            </a:fld>
            <a:endParaRPr lang="nl-NL"/>
          </a:p>
        </p:txBody>
      </p:sp>
    </p:spTree>
    <p:extLst>
      <p:ext uri="{BB962C8B-B14F-4D97-AF65-F5344CB8AC3E}">
        <p14:creationId xmlns:p14="http://schemas.microsoft.com/office/powerpoint/2010/main" val="22087013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98ECA34-9205-9548-9BFD-FEC18FEF6BDA}" type="slidenum">
              <a:rPr lang="en-US" smtClean="0"/>
              <a:t>23</a:t>
            </a:fld>
            <a:endParaRPr lang="en-US"/>
          </a:p>
        </p:txBody>
      </p:sp>
    </p:spTree>
    <p:extLst>
      <p:ext uri="{BB962C8B-B14F-4D97-AF65-F5344CB8AC3E}">
        <p14:creationId xmlns:p14="http://schemas.microsoft.com/office/powerpoint/2010/main" val="24446445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Mention interesting aspect of the Game – also run a Demo using the </a:t>
            </a:r>
            <a:r>
              <a:rPr lang="en-US" dirty="0" err="1"/>
              <a:t>caveswing.test.KeyControllerTest</a:t>
            </a:r>
            <a:endParaRPr lang="en-US" dirty="0"/>
          </a:p>
        </p:txBody>
      </p:sp>
      <p:sp>
        <p:nvSpPr>
          <p:cNvPr id="4" name="Slide Number Placeholder 3"/>
          <p:cNvSpPr>
            <a:spLocks noGrp="1"/>
          </p:cNvSpPr>
          <p:nvPr>
            <p:ph type="sldNum" sz="quarter" idx="10"/>
          </p:nvPr>
        </p:nvSpPr>
        <p:spPr/>
        <p:txBody>
          <a:bodyPr/>
          <a:lstStyle/>
          <a:p>
            <a:fld id="{527A3F3E-3D27-45E3-B192-00CA3F1ED37A}" type="slidenum">
              <a:rPr lang="nl-NL" smtClean="0"/>
              <a:t>7</a:t>
            </a:fld>
            <a:endParaRPr lang="nl-NL"/>
          </a:p>
        </p:txBody>
      </p:sp>
    </p:spTree>
    <p:extLst>
      <p:ext uri="{BB962C8B-B14F-4D97-AF65-F5344CB8AC3E}">
        <p14:creationId xmlns:p14="http://schemas.microsoft.com/office/powerpoint/2010/main" val="37967749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Show first part of Excel simulation</a:t>
            </a:r>
          </a:p>
        </p:txBody>
      </p:sp>
      <p:sp>
        <p:nvSpPr>
          <p:cNvPr id="4" name="Slide Number Placeholder 3"/>
          <p:cNvSpPr>
            <a:spLocks noGrp="1"/>
          </p:cNvSpPr>
          <p:nvPr>
            <p:ph type="sldNum" sz="quarter" idx="10"/>
          </p:nvPr>
        </p:nvSpPr>
        <p:spPr/>
        <p:txBody>
          <a:bodyPr/>
          <a:lstStyle/>
          <a:p>
            <a:fld id="{226DA2FD-A1F2-418B-B2E0-04A17302CBB3}" type="slidenum">
              <a:rPr lang="en-GB" smtClean="0"/>
              <a:t>12</a:t>
            </a:fld>
            <a:endParaRPr lang="en-GB"/>
          </a:p>
        </p:txBody>
      </p:sp>
    </p:spTree>
    <p:extLst>
      <p:ext uri="{BB962C8B-B14F-4D97-AF65-F5344CB8AC3E}">
        <p14:creationId xmlns:p14="http://schemas.microsoft.com/office/powerpoint/2010/main" val="705709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Show Flat MC, epsilon-greedy and UCB1</a:t>
            </a:r>
            <a:r>
              <a:rPr lang="en-GB" baseline="0" dirty="0"/>
              <a:t> part of Excel demo</a:t>
            </a:r>
            <a:endParaRPr lang="en-GB" dirty="0"/>
          </a:p>
        </p:txBody>
      </p:sp>
      <p:sp>
        <p:nvSpPr>
          <p:cNvPr id="4" name="Slide Number Placeholder 3"/>
          <p:cNvSpPr>
            <a:spLocks noGrp="1"/>
          </p:cNvSpPr>
          <p:nvPr>
            <p:ph type="sldNum" sz="quarter" idx="10"/>
          </p:nvPr>
        </p:nvSpPr>
        <p:spPr/>
        <p:txBody>
          <a:bodyPr/>
          <a:lstStyle/>
          <a:p>
            <a:fld id="{226DA2FD-A1F2-418B-B2E0-04A17302CBB3}" type="slidenum">
              <a:rPr lang="en-GB" smtClean="0"/>
              <a:t>13</a:t>
            </a:fld>
            <a:endParaRPr lang="en-GB"/>
          </a:p>
        </p:txBody>
      </p:sp>
    </p:spTree>
    <p:extLst>
      <p:ext uri="{BB962C8B-B14F-4D97-AF65-F5344CB8AC3E}">
        <p14:creationId xmlns:p14="http://schemas.microsoft.com/office/powerpoint/2010/main" val="12746143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27A3F3E-3D27-45E3-B192-00CA3F1ED37A}" type="slidenum">
              <a:rPr lang="nl-NL" smtClean="0"/>
              <a:t>18</a:t>
            </a:fld>
            <a:endParaRPr lang="nl-NL"/>
          </a:p>
        </p:txBody>
      </p:sp>
    </p:spTree>
    <p:extLst>
      <p:ext uri="{BB962C8B-B14F-4D97-AF65-F5344CB8AC3E}">
        <p14:creationId xmlns:p14="http://schemas.microsoft.com/office/powerpoint/2010/main" val="31512946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98ECA34-9205-9548-9BFD-FEC18FEF6BDA}" type="slidenum">
              <a:rPr lang="en-US" smtClean="0"/>
              <a:t>19</a:t>
            </a:fld>
            <a:endParaRPr lang="en-US"/>
          </a:p>
        </p:txBody>
      </p:sp>
    </p:spTree>
    <p:extLst>
      <p:ext uri="{BB962C8B-B14F-4D97-AF65-F5344CB8AC3E}">
        <p14:creationId xmlns:p14="http://schemas.microsoft.com/office/powerpoint/2010/main" val="26201115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Worth noting that the N-Tuple system used is not just a standard function </a:t>
            </a:r>
            <a:r>
              <a:rPr lang="en-US" dirty="0" err="1"/>
              <a:t>approximator</a:t>
            </a:r>
            <a:r>
              <a:rPr lang="en-US" dirty="0"/>
              <a:t>,</a:t>
            </a:r>
            <a:r>
              <a:rPr lang="en-US" baseline="0" dirty="0"/>
              <a:t> since we also use it to estimate the number of times each point in the space has been visited (or the sub-samples of the point)</a:t>
            </a:r>
            <a:endParaRPr lang="en-US" dirty="0"/>
          </a:p>
        </p:txBody>
      </p:sp>
      <p:sp>
        <p:nvSpPr>
          <p:cNvPr id="4" name="Slide Number Placeholder 3"/>
          <p:cNvSpPr>
            <a:spLocks noGrp="1"/>
          </p:cNvSpPr>
          <p:nvPr>
            <p:ph type="sldNum" sz="quarter" idx="10"/>
          </p:nvPr>
        </p:nvSpPr>
        <p:spPr/>
        <p:txBody>
          <a:bodyPr/>
          <a:lstStyle/>
          <a:p>
            <a:fld id="{598ECA34-9205-9548-9BFD-FEC18FEF6BDA}" type="slidenum">
              <a:rPr lang="en-US" smtClean="0"/>
              <a:t>20</a:t>
            </a:fld>
            <a:endParaRPr lang="en-US"/>
          </a:p>
        </p:txBody>
      </p:sp>
    </p:spTree>
    <p:extLst>
      <p:ext uri="{BB962C8B-B14F-4D97-AF65-F5344CB8AC3E}">
        <p14:creationId xmlns:p14="http://schemas.microsoft.com/office/powerpoint/2010/main" val="3408343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a:t>
            </a:r>
            <a:r>
              <a:rPr lang="en-US" baseline="0" dirty="0"/>
              <a:t> these stats can be calculated efficiently independently of the number of samples stored.</a:t>
            </a:r>
            <a:endParaRPr lang="en-US" dirty="0"/>
          </a:p>
        </p:txBody>
      </p:sp>
      <p:sp>
        <p:nvSpPr>
          <p:cNvPr id="4" name="Slide Number Placeholder 3"/>
          <p:cNvSpPr>
            <a:spLocks noGrp="1"/>
          </p:cNvSpPr>
          <p:nvPr>
            <p:ph type="sldNum" sz="quarter" idx="10"/>
          </p:nvPr>
        </p:nvSpPr>
        <p:spPr/>
        <p:txBody>
          <a:bodyPr/>
          <a:lstStyle/>
          <a:p>
            <a:fld id="{598ECA34-9205-9548-9BFD-FEC18FEF6BDA}" type="slidenum">
              <a:rPr lang="en-US" smtClean="0"/>
              <a:t>21</a:t>
            </a:fld>
            <a:endParaRPr lang="en-US"/>
          </a:p>
        </p:txBody>
      </p:sp>
    </p:spTree>
    <p:extLst>
      <p:ext uri="{BB962C8B-B14F-4D97-AF65-F5344CB8AC3E}">
        <p14:creationId xmlns:p14="http://schemas.microsoft.com/office/powerpoint/2010/main" val="28364945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a:t>
            </a:r>
            <a:r>
              <a:rPr lang="en-US" baseline="0" dirty="0"/>
              <a:t> shows a two dimensional example.  Each dimension has just four possible values so the search space has 4^2 = 16 points.  The figure shows how the n-tuple model works.  There are three n-tuples shown.  The 4x4 grid is the 2-tuple that models each complete point.  The bottom row and right-most column show the 1-tuples, which show the marginal statistics for each row column </a:t>
            </a:r>
            <a:r>
              <a:rPr lang="en-US" baseline="0" dirty="0" err="1"/>
              <a:t>abd</a:t>
            </a:r>
            <a:r>
              <a:rPr lang="en-US" baseline="0" dirty="0"/>
              <a:t> each row respectively.</a:t>
            </a:r>
          </a:p>
          <a:p>
            <a:r>
              <a:rPr lang="en-US" baseline="0" dirty="0"/>
              <a:t>Since we keep the statistics for all the entries in the tables, we can also estimate the uncertainty (standard error) of the mean of each point.  This is interesting to know, so that when the search is complete and we get the final recommended point, we also know how reliable the game quality is, which is important to know.  </a:t>
            </a:r>
          </a:p>
        </p:txBody>
      </p:sp>
      <p:sp>
        <p:nvSpPr>
          <p:cNvPr id="4" name="Slide Number Placeholder 3"/>
          <p:cNvSpPr>
            <a:spLocks noGrp="1"/>
          </p:cNvSpPr>
          <p:nvPr>
            <p:ph type="sldNum" sz="quarter" idx="10"/>
          </p:nvPr>
        </p:nvSpPr>
        <p:spPr/>
        <p:txBody>
          <a:bodyPr/>
          <a:lstStyle/>
          <a:p>
            <a:fld id="{598ECA34-9205-9548-9BFD-FEC18FEF6BDA}" type="slidenum">
              <a:rPr lang="en-US" smtClean="0"/>
              <a:t>22</a:t>
            </a:fld>
            <a:endParaRPr lang="en-US"/>
          </a:p>
        </p:txBody>
      </p:sp>
    </p:spTree>
    <p:extLst>
      <p:ext uri="{BB962C8B-B14F-4D97-AF65-F5344CB8AC3E}">
        <p14:creationId xmlns:p14="http://schemas.microsoft.com/office/powerpoint/2010/main" val="35738448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685800" y="2130425"/>
            <a:ext cx="7772400" cy="1470025"/>
          </a:xfrm>
        </p:spPr>
        <p:txBody>
          <a:bodyPr/>
          <a:lstStyle/>
          <a:p>
            <a:r>
              <a:rPr lang="nl-NL"/>
              <a:t>Klik om de stijl te bewerken</a:t>
            </a:r>
          </a:p>
        </p:txBody>
      </p:sp>
      <p:sp>
        <p:nvSpPr>
          <p:cNvPr id="3" name="Ondertitel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NL"/>
              <a:t>Klik om de ondertitelstijl van het model te bewerken</a:t>
            </a:r>
          </a:p>
        </p:txBody>
      </p:sp>
      <p:sp>
        <p:nvSpPr>
          <p:cNvPr id="4" name="Tijdelijke aanduiding voor datum 3"/>
          <p:cNvSpPr>
            <a:spLocks noGrp="1"/>
          </p:cNvSpPr>
          <p:nvPr>
            <p:ph type="dt" sz="half" idx="10"/>
          </p:nvPr>
        </p:nvSpPr>
        <p:spPr/>
        <p:txBody>
          <a:bodyPr/>
          <a:lstStyle/>
          <a:p>
            <a:fld id="{F54FBDE4-1B9A-4EE0-9E69-28A91B8366FA}" type="datetimeFigureOut">
              <a:rPr lang="nl-NL" smtClean="0"/>
              <a:t>04-06-18</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65A35F1E-944F-4B3E-B680-DA13D8DDFD7C}" type="slidenum">
              <a:rPr lang="nl-NL" smtClean="0"/>
              <a:t>‹#›</a:t>
            </a:fld>
            <a:endParaRPr lang="nl-NL"/>
          </a:p>
        </p:txBody>
      </p:sp>
    </p:spTree>
    <p:extLst>
      <p:ext uri="{BB962C8B-B14F-4D97-AF65-F5344CB8AC3E}">
        <p14:creationId xmlns:p14="http://schemas.microsoft.com/office/powerpoint/2010/main" val="20136771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verticale tekst 2"/>
          <p:cNvSpPr>
            <a:spLocks noGrp="1"/>
          </p:cNvSpPr>
          <p:nvPr>
            <p:ph type="body" orient="vert" idx="1"/>
          </p:nvPr>
        </p:nvSpPr>
        <p:spPr/>
        <p:txBody>
          <a:bodyPr vert="eaVert"/>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fld id="{F54FBDE4-1B9A-4EE0-9E69-28A91B8366FA}" type="datetimeFigureOut">
              <a:rPr lang="nl-NL" smtClean="0"/>
              <a:t>04-06-18</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65A35F1E-944F-4B3E-B680-DA13D8DDFD7C}" type="slidenum">
              <a:rPr lang="nl-NL" smtClean="0"/>
              <a:t>‹#›</a:t>
            </a:fld>
            <a:endParaRPr lang="nl-NL"/>
          </a:p>
        </p:txBody>
      </p:sp>
    </p:spTree>
    <p:extLst>
      <p:ext uri="{BB962C8B-B14F-4D97-AF65-F5344CB8AC3E}">
        <p14:creationId xmlns:p14="http://schemas.microsoft.com/office/powerpoint/2010/main" val="2583391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6629400" y="274638"/>
            <a:ext cx="2057400" cy="5851525"/>
          </a:xfrm>
        </p:spPr>
        <p:txBody>
          <a:bodyPr vert="eaVert"/>
          <a:lstStyle/>
          <a:p>
            <a:r>
              <a:rPr lang="nl-NL"/>
              <a:t>Klik om de stijl te bewerken</a:t>
            </a:r>
          </a:p>
        </p:txBody>
      </p:sp>
      <p:sp>
        <p:nvSpPr>
          <p:cNvPr id="3" name="Tijdelijke aanduiding voor verticale tekst 2"/>
          <p:cNvSpPr>
            <a:spLocks noGrp="1"/>
          </p:cNvSpPr>
          <p:nvPr>
            <p:ph type="body" orient="vert" idx="1"/>
          </p:nvPr>
        </p:nvSpPr>
        <p:spPr>
          <a:xfrm>
            <a:off x="457200" y="274638"/>
            <a:ext cx="6019800" cy="5851525"/>
          </a:xfrm>
        </p:spPr>
        <p:txBody>
          <a:bodyPr vert="eaVert"/>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fld id="{F54FBDE4-1B9A-4EE0-9E69-28A91B8366FA}" type="datetimeFigureOut">
              <a:rPr lang="nl-NL" smtClean="0"/>
              <a:t>04-06-18</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65A35F1E-944F-4B3E-B680-DA13D8DDFD7C}" type="slidenum">
              <a:rPr lang="nl-NL" smtClean="0"/>
              <a:t>‹#›</a:t>
            </a:fld>
            <a:endParaRPr lang="nl-NL"/>
          </a:p>
        </p:txBody>
      </p:sp>
    </p:spTree>
    <p:extLst>
      <p:ext uri="{BB962C8B-B14F-4D97-AF65-F5344CB8AC3E}">
        <p14:creationId xmlns:p14="http://schemas.microsoft.com/office/powerpoint/2010/main" val="32827876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inhoud 2"/>
          <p:cNvSpPr>
            <a:spLocks noGrp="1"/>
          </p:cNvSpPr>
          <p:nvPr>
            <p:ph idx="1"/>
          </p:nvPr>
        </p:nvSpPr>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fld id="{F54FBDE4-1B9A-4EE0-9E69-28A91B8366FA}" type="datetimeFigureOut">
              <a:rPr lang="nl-NL" smtClean="0"/>
              <a:t>04-06-18</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65A35F1E-944F-4B3E-B680-DA13D8DDFD7C}" type="slidenum">
              <a:rPr lang="nl-NL" smtClean="0"/>
              <a:t>‹#›</a:t>
            </a:fld>
            <a:endParaRPr lang="nl-NL"/>
          </a:p>
        </p:txBody>
      </p:sp>
    </p:spTree>
    <p:extLst>
      <p:ext uri="{BB962C8B-B14F-4D97-AF65-F5344CB8AC3E}">
        <p14:creationId xmlns:p14="http://schemas.microsoft.com/office/powerpoint/2010/main" val="12108402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nl-NL"/>
              <a:t>Klik om de stijl te bewerken</a:t>
            </a:r>
          </a:p>
        </p:txBody>
      </p:sp>
      <p:sp>
        <p:nvSpPr>
          <p:cNvPr id="3" name="Tijdelijke aanduiding voor tekst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Klik om de modelstijlen te bewerken</a:t>
            </a:r>
          </a:p>
        </p:txBody>
      </p:sp>
      <p:sp>
        <p:nvSpPr>
          <p:cNvPr id="4" name="Tijdelijke aanduiding voor datum 3"/>
          <p:cNvSpPr>
            <a:spLocks noGrp="1"/>
          </p:cNvSpPr>
          <p:nvPr>
            <p:ph type="dt" sz="half" idx="10"/>
          </p:nvPr>
        </p:nvSpPr>
        <p:spPr/>
        <p:txBody>
          <a:bodyPr/>
          <a:lstStyle/>
          <a:p>
            <a:fld id="{F54FBDE4-1B9A-4EE0-9E69-28A91B8366FA}" type="datetimeFigureOut">
              <a:rPr lang="nl-NL" smtClean="0"/>
              <a:t>04-06-18</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65A35F1E-944F-4B3E-B680-DA13D8DDFD7C}" type="slidenum">
              <a:rPr lang="nl-NL" smtClean="0"/>
              <a:t>‹#›</a:t>
            </a:fld>
            <a:endParaRPr lang="nl-NL"/>
          </a:p>
        </p:txBody>
      </p:sp>
    </p:spTree>
    <p:extLst>
      <p:ext uri="{BB962C8B-B14F-4D97-AF65-F5344CB8AC3E}">
        <p14:creationId xmlns:p14="http://schemas.microsoft.com/office/powerpoint/2010/main" val="434583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inhoud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p:cNvSpPr>
            <a:spLocks noGrp="1"/>
          </p:cNvSpPr>
          <p:nvPr>
            <p:ph type="dt" sz="half" idx="10"/>
          </p:nvPr>
        </p:nvSpPr>
        <p:spPr/>
        <p:txBody>
          <a:bodyPr/>
          <a:lstStyle/>
          <a:p>
            <a:fld id="{F54FBDE4-1B9A-4EE0-9E69-28A91B8366FA}" type="datetimeFigureOut">
              <a:rPr lang="nl-NL" smtClean="0"/>
              <a:t>04-06-18</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65A35F1E-944F-4B3E-B680-DA13D8DDFD7C}" type="slidenum">
              <a:rPr lang="nl-NL" smtClean="0"/>
              <a:t>‹#›</a:t>
            </a:fld>
            <a:endParaRPr lang="nl-NL"/>
          </a:p>
        </p:txBody>
      </p:sp>
    </p:spTree>
    <p:extLst>
      <p:ext uri="{BB962C8B-B14F-4D97-AF65-F5344CB8AC3E}">
        <p14:creationId xmlns:p14="http://schemas.microsoft.com/office/powerpoint/2010/main" val="14491139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nl-NL"/>
              <a:t>Klik om de stijl te bewerken</a:t>
            </a:r>
          </a:p>
        </p:txBody>
      </p:sp>
      <p:sp>
        <p:nvSpPr>
          <p:cNvPr id="3" name="Tijdelijke aanduiding voor tekst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 om de modelstijlen te bewerken</a:t>
            </a:r>
          </a:p>
        </p:txBody>
      </p:sp>
      <p:sp>
        <p:nvSpPr>
          <p:cNvPr id="4" name="Tijdelijke aanduiding voor inhoud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tekst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 om de modelstijlen te bewerken</a:t>
            </a:r>
          </a:p>
        </p:txBody>
      </p:sp>
      <p:sp>
        <p:nvSpPr>
          <p:cNvPr id="6" name="Tijdelijke aanduiding voor inhoud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7" name="Tijdelijke aanduiding voor datum 6"/>
          <p:cNvSpPr>
            <a:spLocks noGrp="1"/>
          </p:cNvSpPr>
          <p:nvPr>
            <p:ph type="dt" sz="half" idx="10"/>
          </p:nvPr>
        </p:nvSpPr>
        <p:spPr/>
        <p:txBody>
          <a:bodyPr/>
          <a:lstStyle/>
          <a:p>
            <a:fld id="{F54FBDE4-1B9A-4EE0-9E69-28A91B8366FA}" type="datetimeFigureOut">
              <a:rPr lang="nl-NL" smtClean="0"/>
              <a:t>04-06-18</a:t>
            </a:fld>
            <a:endParaRPr lang="nl-NL"/>
          </a:p>
        </p:txBody>
      </p:sp>
      <p:sp>
        <p:nvSpPr>
          <p:cNvPr id="8" name="Tijdelijke aanduiding voor voettekst 7"/>
          <p:cNvSpPr>
            <a:spLocks noGrp="1"/>
          </p:cNvSpPr>
          <p:nvPr>
            <p:ph type="ftr" sz="quarter" idx="11"/>
          </p:nvPr>
        </p:nvSpPr>
        <p:spPr/>
        <p:txBody>
          <a:bodyPr/>
          <a:lstStyle/>
          <a:p>
            <a:endParaRPr lang="nl-NL"/>
          </a:p>
        </p:txBody>
      </p:sp>
      <p:sp>
        <p:nvSpPr>
          <p:cNvPr id="9" name="Tijdelijke aanduiding voor dianummer 8"/>
          <p:cNvSpPr>
            <a:spLocks noGrp="1"/>
          </p:cNvSpPr>
          <p:nvPr>
            <p:ph type="sldNum" sz="quarter" idx="12"/>
          </p:nvPr>
        </p:nvSpPr>
        <p:spPr/>
        <p:txBody>
          <a:bodyPr/>
          <a:lstStyle/>
          <a:p>
            <a:fld id="{65A35F1E-944F-4B3E-B680-DA13D8DDFD7C}" type="slidenum">
              <a:rPr lang="nl-NL" smtClean="0"/>
              <a:t>‹#›</a:t>
            </a:fld>
            <a:endParaRPr lang="nl-NL"/>
          </a:p>
        </p:txBody>
      </p:sp>
    </p:spTree>
    <p:extLst>
      <p:ext uri="{BB962C8B-B14F-4D97-AF65-F5344CB8AC3E}">
        <p14:creationId xmlns:p14="http://schemas.microsoft.com/office/powerpoint/2010/main" val="5116562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datum 2"/>
          <p:cNvSpPr>
            <a:spLocks noGrp="1"/>
          </p:cNvSpPr>
          <p:nvPr>
            <p:ph type="dt" sz="half" idx="10"/>
          </p:nvPr>
        </p:nvSpPr>
        <p:spPr/>
        <p:txBody>
          <a:bodyPr/>
          <a:lstStyle/>
          <a:p>
            <a:fld id="{F54FBDE4-1B9A-4EE0-9E69-28A91B8366FA}" type="datetimeFigureOut">
              <a:rPr lang="nl-NL" smtClean="0"/>
              <a:t>04-06-18</a:t>
            </a:fld>
            <a:endParaRPr lang="nl-NL"/>
          </a:p>
        </p:txBody>
      </p:sp>
      <p:sp>
        <p:nvSpPr>
          <p:cNvPr id="4" name="Tijdelijke aanduiding voor voettekst 3"/>
          <p:cNvSpPr>
            <a:spLocks noGrp="1"/>
          </p:cNvSpPr>
          <p:nvPr>
            <p:ph type="ftr" sz="quarter" idx="11"/>
          </p:nvPr>
        </p:nvSpPr>
        <p:spPr/>
        <p:txBody>
          <a:bodyPr/>
          <a:lstStyle/>
          <a:p>
            <a:endParaRPr lang="nl-NL"/>
          </a:p>
        </p:txBody>
      </p:sp>
      <p:sp>
        <p:nvSpPr>
          <p:cNvPr id="5" name="Tijdelijke aanduiding voor dianummer 4"/>
          <p:cNvSpPr>
            <a:spLocks noGrp="1"/>
          </p:cNvSpPr>
          <p:nvPr>
            <p:ph type="sldNum" sz="quarter" idx="12"/>
          </p:nvPr>
        </p:nvSpPr>
        <p:spPr/>
        <p:txBody>
          <a:bodyPr/>
          <a:lstStyle/>
          <a:p>
            <a:fld id="{65A35F1E-944F-4B3E-B680-DA13D8DDFD7C}" type="slidenum">
              <a:rPr lang="nl-NL" smtClean="0"/>
              <a:t>‹#›</a:t>
            </a:fld>
            <a:endParaRPr lang="nl-NL"/>
          </a:p>
        </p:txBody>
      </p:sp>
    </p:spTree>
    <p:extLst>
      <p:ext uri="{BB962C8B-B14F-4D97-AF65-F5344CB8AC3E}">
        <p14:creationId xmlns:p14="http://schemas.microsoft.com/office/powerpoint/2010/main" val="35340565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p>
            <a:fld id="{F54FBDE4-1B9A-4EE0-9E69-28A91B8366FA}" type="datetimeFigureOut">
              <a:rPr lang="nl-NL" smtClean="0"/>
              <a:t>04-06-18</a:t>
            </a:fld>
            <a:endParaRPr lang="nl-NL"/>
          </a:p>
        </p:txBody>
      </p:sp>
      <p:sp>
        <p:nvSpPr>
          <p:cNvPr id="3" name="Tijdelijke aanduiding voor voettekst 2"/>
          <p:cNvSpPr>
            <a:spLocks noGrp="1"/>
          </p:cNvSpPr>
          <p:nvPr>
            <p:ph type="ftr" sz="quarter" idx="11"/>
          </p:nvPr>
        </p:nvSpPr>
        <p:spPr/>
        <p:txBody>
          <a:bodyPr/>
          <a:lstStyle/>
          <a:p>
            <a:endParaRPr lang="nl-NL"/>
          </a:p>
        </p:txBody>
      </p:sp>
      <p:sp>
        <p:nvSpPr>
          <p:cNvPr id="4" name="Tijdelijke aanduiding voor dianummer 3"/>
          <p:cNvSpPr>
            <a:spLocks noGrp="1"/>
          </p:cNvSpPr>
          <p:nvPr>
            <p:ph type="sldNum" sz="quarter" idx="12"/>
          </p:nvPr>
        </p:nvSpPr>
        <p:spPr/>
        <p:txBody>
          <a:bodyPr/>
          <a:lstStyle/>
          <a:p>
            <a:fld id="{65A35F1E-944F-4B3E-B680-DA13D8DDFD7C}" type="slidenum">
              <a:rPr lang="nl-NL" smtClean="0"/>
              <a:t>‹#›</a:t>
            </a:fld>
            <a:endParaRPr lang="nl-NL"/>
          </a:p>
        </p:txBody>
      </p:sp>
    </p:spTree>
    <p:extLst>
      <p:ext uri="{BB962C8B-B14F-4D97-AF65-F5344CB8AC3E}">
        <p14:creationId xmlns:p14="http://schemas.microsoft.com/office/powerpoint/2010/main" val="39730964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nl-NL"/>
              <a:t>Klik om de stijl te bewerken</a:t>
            </a:r>
          </a:p>
        </p:txBody>
      </p:sp>
      <p:sp>
        <p:nvSpPr>
          <p:cNvPr id="3" name="Tijdelijke aanduiding voor inhoud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tekst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 om de modelstijlen te bewerken</a:t>
            </a:r>
          </a:p>
        </p:txBody>
      </p:sp>
      <p:sp>
        <p:nvSpPr>
          <p:cNvPr id="5" name="Tijdelijke aanduiding voor datum 4"/>
          <p:cNvSpPr>
            <a:spLocks noGrp="1"/>
          </p:cNvSpPr>
          <p:nvPr>
            <p:ph type="dt" sz="half" idx="10"/>
          </p:nvPr>
        </p:nvSpPr>
        <p:spPr/>
        <p:txBody>
          <a:bodyPr/>
          <a:lstStyle/>
          <a:p>
            <a:fld id="{F54FBDE4-1B9A-4EE0-9E69-28A91B8366FA}" type="datetimeFigureOut">
              <a:rPr lang="nl-NL" smtClean="0"/>
              <a:t>04-06-18</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65A35F1E-944F-4B3E-B680-DA13D8DDFD7C}" type="slidenum">
              <a:rPr lang="nl-NL" smtClean="0"/>
              <a:t>‹#›</a:t>
            </a:fld>
            <a:endParaRPr lang="nl-NL"/>
          </a:p>
        </p:txBody>
      </p:sp>
    </p:spTree>
    <p:extLst>
      <p:ext uri="{BB962C8B-B14F-4D97-AF65-F5344CB8AC3E}">
        <p14:creationId xmlns:p14="http://schemas.microsoft.com/office/powerpoint/2010/main" val="24566044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nl-NL"/>
              <a:t>Klik om de stijl te bewerken</a:t>
            </a:r>
          </a:p>
        </p:txBody>
      </p:sp>
      <p:sp>
        <p:nvSpPr>
          <p:cNvPr id="3" name="Tijdelijke aanduiding voor afbeelding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 om de modelstijlen te bewerken</a:t>
            </a:r>
          </a:p>
        </p:txBody>
      </p:sp>
      <p:sp>
        <p:nvSpPr>
          <p:cNvPr id="5" name="Tijdelijke aanduiding voor datum 4"/>
          <p:cNvSpPr>
            <a:spLocks noGrp="1"/>
          </p:cNvSpPr>
          <p:nvPr>
            <p:ph type="dt" sz="half" idx="10"/>
          </p:nvPr>
        </p:nvSpPr>
        <p:spPr/>
        <p:txBody>
          <a:bodyPr/>
          <a:lstStyle/>
          <a:p>
            <a:fld id="{F54FBDE4-1B9A-4EE0-9E69-28A91B8366FA}" type="datetimeFigureOut">
              <a:rPr lang="nl-NL" smtClean="0"/>
              <a:t>04-06-18</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65A35F1E-944F-4B3E-B680-DA13D8DDFD7C}" type="slidenum">
              <a:rPr lang="nl-NL" smtClean="0"/>
              <a:t>‹#›</a:t>
            </a:fld>
            <a:endParaRPr lang="nl-NL"/>
          </a:p>
        </p:txBody>
      </p:sp>
    </p:spTree>
    <p:extLst>
      <p:ext uri="{BB962C8B-B14F-4D97-AF65-F5344CB8AC3E}">
        <p14:creationId xmlns:p14="http://schemas.microsoft.com/office/powerpoint/2010/main" val="20669548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nl-NL"/>
              <a:t>Klik om de stijl te bewerken</a:t>
            </a:r>
          </a:p>
        </p:txBody>
      </p:sp>
      <p:sp>
        <p:nvSpPr>
          <p:cNvPr id="3" name="Tijdelijke aanduiding voor tekst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4FBDE4-1B9A-4EE0-9E69-28A91B8366FA}" type="datetimeFigureOut">
              <a:rPr lang="nl-NL" smtClean="0"/>
              <a:t>04-06-18</a:t>
            </a:fld>
            <a:endParaRPr lang="nl-NL"/>
          </a:p>
        </p:txBody>
      </p:sp>
      <p:sp>
        <p:nvSpPr>
          <p:cNvPr id="5" name="Tijdelijke aanduiding voor voettekst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A35F1E-944F-4B3E-B680-DA13D8DDFD7C}" type="slidenum">
              <a:rPr lang="nl-NL" smtClean="0"/>
              <a:t>‹#›</a:t>
            </a:fld>
            <a:endParaRPr lang="nl-NL"/>
          </a:p>
        </p:txBody>
      </p:sp>
    </p:spTree>
    <p:extLst>
      <p:ext uri="{BB962C8B-B14F-4D97-AF65-F5344CB8AC3E}">
        <p14:creationId xmlns:p14="http://schemas.microsoft.com/office/powerpoint/2010/main" val="6696655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ov"/><Relationship Id="rId1" Type="http://schemas.microsoft.com/office/2007/relationships/media" Target="../media/media2.mov"/><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683567" y="958506"/>
            <a:ext cx="7772400" cy="1470025"/>
          </a:xfrm>
        </p:spPr>
        <p:txBody>
          <a:bodyPr>
            <a:normAutofit fontScale="90000"/>
          </a:bodyPr>
          <a:lstStyle/>
          <a:p>
            <a:r>
              <a:rPr lang="nl-NL" b="1" dirty="0"/>
              <a:t>Game Design </a:t>
            </a:r>
            <a:r>
              <a:rPr lang="nl-NL" b="1" dirty="0" err="1"/>
              <a:t>Tuning</a:t>
            </a:r>
            <a:br>
              <a:rPr lang="nl-NL" b="1" dirty="0"/>
            </a:br>
            <a:r>
              <a:rPr lang="nl-NL" b="1" dirty="0"/>
              <a:t>Sample </a:t>
            </a:r>
            <a:r>
              <a:rPr lang="nl-NL" b="1" dirty="0" err="1"/>
              <a:t>Efficient</a:t>
            </a:r>
            <a:r>
              <a:rPr lang="nl-NL" b="1" dirty="0"/>
              <a:t> Optimisation </a:t>
            </a:r>
            <a:r>
              <a:rPr lang="nl-NL" b="1" dirty="0" err="1"/>
              <a:t>with</a:t>
            </a:r>
            <a:r>
              <a:rPr lang="nl-NL" b="1" dirty="0"/>
              <a:t> NTBEA</a:t>
            </a:r>
            <a:br>
              <a:rPr lang="nl-NL" b="1" dirty="0"/>
            </a:br>
            <a:r>
              <a:rPr lang="nl-NL" sz="3100" b="1" dirty="0"/>
              <a:t>IGGI Games Design II</a:t>
            </a:r>
            <a:br>
              <a:rPr lang="nl-NL" b="1" dirty="0"/>
            </a:br>
            <a:br>
              <a:rPr lang="nl-NL" b="1" dirty="0"/>
            </a:br>
            <a:endParaRPr lang="nl-NL" sz="2200" dirty="0"/>
          </a:p>
        </p:txBody>
      </p:sp>
      <p:sp>
        <p:nvSpPr>
          <p:cNvPr id="3" name="Ondertitel 2"/>
          <p:cNvSpPr>
            <a:spLocks noGrp="1"/>
          </p:cNvSpPr>
          <p:nvPr>
            <p:ph type="subTitle" idx="1"/>
          </p:nvPr>
        </p:nvSpPr>
        <p:spPr>
          <a:xfrm>
            <a:off x="1369367" y="4869160"/>
            <a:ext cx="6400800" cy="982960"/>
          </a:xfrm>
        </p:spPr>
        <p:txBody>
          <a:bodyPr>
            <a:normAutofit fontScale="92500" lnSpcReduction="20000"/>
          </a:bodyPr>
          <a:lstStyle/>
          <a:p>
            <a:r>
              <a:rPr lang="nl-NL" dirty="0"/>
              <a:t>Simon Lucas </a:t>
            </a:r>
            <a:r>
              <a:rPr lang="nl-NL" dirty="0" err="1"/>
              <a:t>and</a:t>
            </a:r>
            <a:r>
              <a:rPr lang="nl-NL" dirty="0"/>
              <a:t> Diego Perez </a:t>
            </a:r>
          </a:p>
          <a:p>
            <a:r>
              <a:rPr lang="nl-NL" dirty="0" err="1"/>
              <a:t>and</a:t>
            </a:r>
            <a:r>
              <a:rPr lang="nl-NL" dirty="0"/>
              <a:t> Jialin </a:t>
            </a:r>
            <a:r>
              <a:rPr lang="nl-NL" dirty="0" err="1"/>
              <a:t>Liu</a:t>
            </a:r>
            <a:endParaRPr lang="nl-NL" dirty="0"/>
          </a:p>
        </p:txBody>
      </p:sp>
      <p:pic>
        <p:nvPicPr>
          <p:cNvPr id="4" name="Picture 3"/>
          <p:cNvPicPr>
            <a:picLocks noChangeAspect="1"/>
          </p:cNvPicPr>
          <p:nvPr/>
        </p:nvPicPr>
        <p:blipFill>
          <a:blip r:embed="rId3"/>
          <a:stretch>
            <a:fillRect/>
          </a:stretch>
        </p:blipFill>
        <p:spPr>
          <a:xfrm>
            <a:off x="3195501" y="2602251"/>
            <a:ext cx="2748533" cy="2093189"/>
          </a:xfrm>
          <a:prstGeom prst="rect">
            <a:avLst/>
          </a:prstGeom>
        </p:spPr>
      </p:pic>
    </p:spTree>
    <p:extLst>
      <p:ext uri="{BB962C8B-B14F-4D97-AF65-F5344CB8AC3E}">
        <p14:creationId xmlns:p14="http://schemas.microsoft.com/office/powerpoint/2010/main" val="36897604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Value of Fitness Landscape Modelling</a:t>
            </a:r>
          </a:p>
        </p:txBody>
      </p:sp>
      <p:sp>
        <p:nvSpPr>
          <p:cNvPr id="3" name="Content Placeholder 2"/>
          <p:cNvSpPr>
            <a:spLocks noGrp="1"/>
          </p:cNvSpPr>
          <p:nvPr>
            <p:ph idx="1"/>
          </p:nvPr>
        </p:nvSpPr>
        <p:spPr/>
        <p:txBody>
          <a:bodyPr/>
          <a:lstStyle/>
          <a:p>
            <a:r>
              <a:rPr lang="en-GB" dirty="0"/>
              <a:t>Can lead to more efficient search</a:t>
            </a:r>
          </a:p>
          <a:p>
            <a:pPr lvl="1"/>
            <a:r>
              <a:rPr lang="en-GB" dirty="0"/>
              <a:t>Fitter solutions are found more quickly</a:t>
            </a:r>
          </a:p>
          <a:p>
            <a:r>
              <a:rPr lang="en-GB" dirty="0"/>
              <a:t>We learn more about the problem</a:t>
            </a:r>
          </a:p>
          <a:p>
            <a:pPr lvl="1"/>
            <a:r>
              <a:rPr lang="en-GB" dirty="0"/>
              <a:t>Aim now is not just to find fittest possible solutions</a:t>
            </a:r>
          </a:p>
          <a:p>
            <a:pPr lvl="1"/>
            <a:r>
              <a:rPr lang="en-GB" dirty="0"/>
              <a:t>But also estimate value of untested points in the search space</a:t>
            </a:r>
          </a:p>
        </p:txBody>
      </p:sp>
    </p:spTree>
    <p:extLst>
      <p:ext uri="{BB962C8B-B14F-4D97-AF65-F5344CB8AC3E}">
        <p14:creationId xmlns:p14="http://schemas.microsoft.com/office/powerpoint/2010/main" val="16288490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4247A-64DC-DE4E-90F0-A4B555B3B215}"/>
              </a:ext>
            </a:extLst>
          </p:cNvPr>
          <p:cNvSpPr>
            <a:spLocks noGrp="1"/>
          </p:cNvSpPr>
          <p:nvPr>
            <p:ph type="title"/>
          </p:nvPr>
        </p:nvSpPr>
        <p:spPr/>
        <p:txBody>
          <a:bodyPr/>
          <a:lstStyle/>
          <a:p>
            <a:r>
              <a:rPr lang="en-US" dirty="0"/>
              <a:t>The N-Tuple Bandit EA</a:t>
            </a:r>
          </a:p>
        </p:txBody>
      </p:sp>
      <p:sp>
        <p:nvSpPr>
          <p:cNvPr id="3" name="Content Placeholder 2">
            <a:extLst>
              <a:ext uri="{FF2B5EF4-FFF2-40B4-BE49-F238E27FC236}">
                <a16:creationId xmlns:a16="http://schemas.microsoft.com/office/drawing/2014/main" id="{ECCD39AB-0A97-8648-BD9E-630009CCF31E}"/>
              </a:ext>
            </a:extLst>
          </p:cNvPr>
          <p:cNvSpPr>
            <a:spLocks noGrp="1"/>
          </p:cNvSpPr>
          <p:nvPr>
            <p:ph idx="1"/>
          </p:nvPr>
        </p:nvSpPr>
        <p:spPr/>
        <p:txBody>
          <a:bodyPr/>
          <a:lstStyle/>
          <a:p>
            <a:r>
              <a:rPr lang="en-US" dirty="0"/>
              <a:t>Combines an Evolutionary Algorithm</a:t>
            </a:r>
          </a:p>
          <a:p>
            <a:r>
              <a:rPr lang="en-US" dirty="0"/>
              <a:t>With a Bandit Landscape Model</a:t>
            </a:r>
          </a:p>
          <a:p>
            <a:r>
              <a:rPr lang="en-US" dirty="0"/>
              <a:t>So first: let’s look at multi-armed bandits</a:t>
            </a:r>
          </a:p>
          <a:p>
            <a:r>
              <a:rPr lang="en-US" dirty="0"/>
              <a:t>And how to combine them</a:t>
            </a:r>
          </a:p>
        </p:txBody>
      </p:sp>
    </p:spTree>
    <p:extLst>
      <p:ext uri="{BB962C8B-B14F-4D97-AF65-F5344CB8AC3E}">
        <p14:creationId xmlns:p14="http://schemas.microsoft.com/office/powerpoint/2010/main" val="25761224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The Multi-Armed Bandit Problem</a:t>
            </a:r>
          </a:p>
        </p:txBody>
      </p:sp>
      <p:sp>
        <p:nvSpPr>
          <p:cNvPr id="5" name="TextBox 4"/>
          <p:cNvSpPr txBox="1"/>
          <p:nvPr/>
        </p:nvSpPr>
        <p:spPr>
          <a:xfrm>
            <a:off x="5062669" y="1949489"/>
            <a:ext cx="3816424" cy="3416320"/>
          </a:xfrm>
          <a:prstGeom prst="rect">
            <a:avLst/>
          </a:prstGeom>
          <a:noFill/>
        </p:spPr>
        <p:txBody>
          <a:bodyPr wrap="square" rtlCol="0">
            <a:spAutoFit/>
          </a:bodyPr>
          <a:lstStyle/>
          <a:p>
            <a:r>
              <a:rPr lang="en-GB" sz="2400" dirty="0"/>
              <a:t>At each step push one button</a:t>
            </a:r>
          </a:p>
          <a:p>
            <a:endParaRPr lang="en-GB" sz="2400" dirty="0"/>
          </a:p>
          <a:p>
            <a:r>
              <a:rPr lang="en-GB" sz="2400" dirty="0"/>
              <a:t>Noisy/random reward signal</a:t>
            </a:r>
          </a:p>
          <a:p>
            <a:endParaRPr lang="en-GB" sz="2400" dirty="0"/>
          </a:p>
          <a:p>
            <a:r>
              <a:rPr lang="en-GB" sz="2400" dirty="0"/>
              <a:t>In order to:</a:t>
            </a:r>
          </a:p>
          <a:p>
            <a:r>
              <a:rPr lang="en-GB" sz="2400" dirty="0"/>
              <a:t>* Find the best arm</a:t>
            </a:r>
          </a:p>
          <a:p>
            <a:r>
              <a:rPr lang="en-GB" sz="2400" dirty="0"/>
              <a:t>* Minimise regret</a:t>
            </a:r>
          </a:p>
          <a:p>
            <a:r>
              <a:rPr lang="en-GB" sz="2400" dirty="0"/>
              <a:t>* Maximise expected return</a:t>
            </a:r>
          </a:p>
        </p:txBody>
      </p:sp>
      <p:pic>
        <p:nvPicPr>
          <p:cNvPr id="3" name="Picture 2">
            <a:extLst>
              <a:ext uri="{FF2B5EF4-FFF2-40B4-BE49-F238E27FC236}">
                <a16:creationId xmlns:a16="http://schemas.microsoft.com/office/drawing/2014/main" id="{B46043CA-576E-C745-8930-F7E76B29623F}"/>
              </a:ext>
            </a:extLst>
          </p:cNvPr>
          <p:cNvPicPr>
            <a:picLocks noChangeAspect="1"/>
          </p:cNvPicPr>
          <p:nvPr/>
        </p:nvPicPr>
        <p:blipFill>
          <a:blip r:embed="rId3"/>
          <a:stretch>
            <a:fillRect/>
          </a:stretch>
        </p:blipFill>
        <p:spPr>
          <a:xfrm>
            <a:off x="457200" y="1949489"/>
            <a:ext cx="4394572" cy="2746608"/>
          </a:xfrm>
          <a:prstGeom prst="rect">
            <a:avLst/>
          </a:prstGeom>
        </p:spPr>
      </p:pic>
    </p:spTree>
    <p:extLst>
      <p:ext uri="{BB962C8B-B14F-4D97-AF65-F5344CB8AC3E}">
        <p14:creationId xmlns:p14="http://schemas.microsoft.com/office/powerpoint/2010/main" val="36492166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sz="3600" dirty="0"/>
              <a:t>Which Arm to Pull?</a:t>
            </a:r>
            <a:br>
              <a:rPr lang="en-GB" sz="3600" dirty="0"/>
            </a:br>
            <a:r>
              <a:rPr lang="en-GB" sz="3600" dirty="0"/>
              <a:t>UCB Balances Exploration v. Exploitation</a:t>
            </a:r>
          </a:p>
        </p:txBody>
      </p:sp>
      <p:sp>
        <p:nvSpPr>
          <p:cNvPr id="8" name="Rectangle 7"/>
          <p:cNvSpPr/>
          <p:nvPr/>
        </p:nvSpPr>
        <p:spPr>
          <a:xfrm>
            <a:off x="740229" y="1700808"/>
            <a:ext cx="7809411" cy="954107"/>
          </a:xfrm>
          <a:prstGeom prst="rect">
            <a:avLst/>
          </a:prstGeom>
          <a:solidFill>
            <a:schemeClr val="bg1"/>
          </a:solidFill>
          <a:ln>
            <a:noFill/>
          </a:ln>
        </p:spPr>
        <p:txBody>
          <a:bodyPr wrap="square">
            <a:spAutoFit/>
          </a:bodyPr>
          <a:lstStyle/>
          <a:p>
            <a:r>
              <a:rPr lang="en-GB" sz="2800" b="1" dirty="0"/>
              <a:t>UCB1 </a:t>
            </a:r>
            <a:r>
              <a:rPr lang="en-GB" sz="2800" dirty="0"/>
              <a:t>(Auer et al, 2002)</a:t>
            </a:r>
          </a:p>
          <a:p>
            <a:r>
              <a:rPr lang="en-GB" sz="2800" dirty="0"/>
              <a:t>Choose arm </a:t>
            </a:r>
            <a:r>
              <a:rPr lang="en-GB" sz="2800" i="1" dirty="0">
                <a:latin typeface="Times New Roman" pitchFamily="18" charset="0"/>
                <a:cs typeface="Times New Roman" pitchFamily="18" charset="0"/>
              </a:rPr>
              <a:t>j</a:t>
            </a:r>
            <a:r>
              <a:rPr lang="en-GB" sz="2800" dirty="0"/>
              <a:t> so as to maximise: </a:t>
            </a:r>
          </a:p>
        </p:txBody>
      </p:sp>
      <p:sp>
        <p:nvSpPr>
          <p:cNvPr id="9" name="TextBox 8"/>
          <p:cNvSpPr txBox="1"/>
          <p:nvPr/>
        </p:nvSpPr>
        <p:spPr>
          <a:xfrm>
            <a:off x="1001487" y="5130517"/>
            <a:ext cx="2660470" cy="1077218"/>
          </a:xfrm>
          <a:prstGeom prst="rect">
            <a:avLst/>
          </a:prstGeom>
          <a:noFill/>
          <a:ln>
            <a:noFill/>
          </a:ln>
        </p:spPr>
        <p:txBody>
          <a:bodyPr wrap="square" rtlCol="0">
            <a:spAutoFit/>
          </a:bodyPr>
          <a:lstStyle/>
          <a:p>
            <a:r>
              <a:rPr lang="en-GB" sz="3200" dirty="0">
                <a:solidFill>
                  <a:schemeClr val="tx1">
                    <a:lumMod val="50000"/>
                    <a:lumOff val="50000"/>
                  </a:schemeClr>
                </a:solidFill>
                <a:effectLst>
                  <a:outerShdw blurRad="38100" dist="38100" dir="2700000" algn="tl">
                    <a:srgbClr val="000000">
                      <a:alpha val="43137"/>
                    </a:srgbClr>
                  </a:outerShdw>
                </a:effectLst>
              </a:rPr>
              <a:t>Mean so far (exploit)</a:t>
            </a:r>
          </a:p>
        </p:txBody>
      </p:sp>
      <p:sp>
        <p:nvSpPr>
          <p:cNvPr id="10" name="TextBox 9"/>
          <p:cNvSpPr txBox="1"/>
          <p:nvPr/>
        </p:nvSpPr>
        <p:spPr>
          <a:xfrm>
            <a:off x="4524066" y="4944079"/>
            <a:ext cx="3502334" cy="1077218"/>
          </a:xfrm>
          <a:prstGeom prst="rect">
            <a:avLst/>
          </a:prstGeom>
          <a:noFill/>
          <a:ln>
            <a:noFill/>
          </a:ln>
        </p:spPr>
        <p:txBody>
          <a:bodyPr wrap="square" rtlCol="0">
            <a:spAutoFit/>
          </a:bodyPr>
          <a:lstStyle/>
          <a:p>
            <a:r>
              <a:rPr lang="en-GB" sz="3200" dirty="0">
                <a:solidFill>
                  <a:schemeClr val="tx1">
                    <a:lumMod val="50000"/>
                    <a:lumOff val="50000"/>
                  </a:schemeClr>
                </a:solidFill>
                <a:effectLst>
                  <a:outerShdw blurRad="38100" dist="38100" dir="2700000" algn="tl">
                    <a:srgbClr val="000000">
                      <a:alpha val="43137"/>
                    </a:srgbClr>
                  </a:outerShdw>
                </a:effectLst>
              </a:rPr>
              <a:t>Upper bound on variance (explore)</a:t>
            </a:r>
          </a:p>
        </p:txBody>
      </p:sp>
      <p:cxnSp>
        <p:nvCxnSpPr>
          <p:cNvPr id="11" name="Straight Arrow Connector 10"/>
          <p:cNvCxnSpPr/>
          <p:nvPr/>
        </p:nvCxnSpPr>
        <p:spPr>
          <a:xfrm flipV="1">
            <a:off x="2177143" y="4317257"/>
            <a:ext cx="420914" cy="813261"/>
          </a:xfrm>
          <a:prstGeom prst="straightConnector1">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flipV="1">
            <a:off x="5588000" y="4317257"/>
            <a:ext cx="391889" cy="626822"/>
          </a:xfrm>
          <a:prstGeom prst="straightConnector1">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740229" y="1700808"/>
            <a:ext cx="7809411" cy="460851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 name="Picture 3">
            <a:extLst>
              <a:ext uri="{FF2B5EF4-FFF2-40B4-BE49-F238E27FC236}">
                <a16:creationId xmlns:a16="http://schemas.microsoft.com/office/drawing/2014/main" id="{60681A5C-CD46-014B-B829-42B9D9C298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8250" y="2800350"/>
            <a:ext cx="6667500" cy="1257300"/>
          </a:xfrm>
          <a:prstGeom prst="rect">
            <a:avLst/>
          </a:prstGeom>
        </p:spPr>
      </p:pic>
    </p:spTree>
    <p:extLst>
      <p:ext uri="{BB962C8B-B14F-4D97-AF65-F5344CB8AC3E}">
        <p14:creationId xmlns:p14="http://schemas.microsoft.com/office/powerpoint/2010/main" val="1775762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D0A4D-A595-F24B-BD80-8B8522F2BA00}"/>
              </a:ext>
            </a:extLst>
          </p:cNvPr>
          <p:cNvSpPr>
            <a:spLocks noGrp="1"/>
          </p:cNvSpPr>
          <p:nvPr>
            <p:ph type="title"/>
          </p:nvPr>
        </p:nvSpPr>
        <p:spPr/>
        <p:txBody>
          <a:bodyPr>
            <a:normAutofit fontScale="90000"/>
          </a:bodyPr>
          <a:lstStyle/>
          <a:p>
            <a:r>
              <a:rPr lang="en-GB" dirty="0"/>
              <a:t>From Multi-Armed Bandit (MAB)</a:t>
            </a:r>
            <a:br>
              <a:rPr lang="en-GB" dirty="0"/>
            </a:br>
            <a:r>
              <a:rPr lang="en-GB" dirty="0"/>
              <a:t>to Combinatorial MAB (CMAB)</a:t>
            </a:r>
            <a:endParaRPr lang="en-US" dirty="0"/>
          </a:p>
        </p:txBody>
      </p:sp>
      <p:sp>
        <p:nvSpPr>
          <p:cNvPr id="3" name="Content Placeholder 2">
            <a:extLst>
              <a:ext uri="{FF2B5EF4-FFF2-40B4-BE49-F238E27FC236}">
                <a16:creationId xmlns:a16="http://schemas.microsoft.com/office/drawing/2014/main" id="{D37F8053-29AF-6343-96DA-88EA0A36F062}"/>
              </a:ext>
            </a:extLst>
          </p:cNvPr>
          <p:cNvSpPr>
            <a:spLocks noGrp="1"/>
          </p:cNvSpPr>
          <p:nvPr>
            <p:ph idx="1"/>
          </p:nvPr>
        </p:nvSpPr>
        <p:spPr/>
        <p:txBody>
          <a:bodyPr/>
          <a:lstStyle/>
          <a:p>
            <a:r>
              <a:rPr lang="en-GB" dirty="0"/>
              <a:t>Consider tuning an algorithm or game</a:t>
            </a:r>
          </a:p>
          <a:p>
            <a:r>
              <a:rPr lang="en-GB" dirty="0"/>
              <a:t>Number of parameters to adjust</a:t>
            </a:r>
          </a:p>
          <a:p>
            <a:pPr lvl="1"/>
            <a:r>
              <a:rPr lang="en-GB" dirty="0"/>
              <a:t>Of various types (Boolean, double, </a:t>
            </a:r>
            <a:r>
              <a:rPr lang="en-GB" dirty="0" err="1"/>
              <a:t>int</a:t>
            </a:r>
            <a:r>
              <a:rPr lang="en-GB" dirty="0"/>
              <a:t>)</a:t>
            </a:r>
          </a:p>
          <a:p>
            <a:pPr lvl="1"/>
            <a:r>
              <a:rPr lang="en-GB" dirty="0"/>
              <a:t>Unknown dependencies between them</a:t>
            </a:r>
          </a:p>
          <a:p>
            <a:r>
              <a:rPr lang="en-GB" dirty="0"/>
              <a:t>Suppose also the cost function is noisy</a:t>
            </a:r>
          </a:p>
          <a:p>
            <a:pPr lvl="1"/>
            <a:r>
              <a:rPr lang="en-GB" dirty="0"/>
              <a:t>Need to resample in order to reduce noise?</a:t>
            </a:r>
          </a:p>
          <a:p>
            <a:endParaRPr lang="en-GB" dirty="0"/>
          </a:p>
        </p:txBody>
      </p:sp>
    </p:spTree>
    <p:extLst>
      <p:ext uri="{BB962C8B-B14F-4D97-AF65-F5344CB8AC3E}">
        <p14:creationId xmlns:p14="http://schemas.microsoft.com/office/powerpoint/2010/main" val="14117402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C2870-2376-D44C-9DA5-F40A3BF20367}"/>
              </a:ext>
            </a:extLst>
          </p:cNvPr>
          <p:cNvSpPr>
            <a:spLocks noGrp="1"/>
          </p:cNvSpPr>
          <p:nvPr>
            <p:ph type="title"/>
          </p:nvPr>
        </p:nvSpPr>
        <p:spPr/>
        <p:txBody>
          <a:bodyPr>
            <a:normAutofit fontScale="90000"/>
          </a:bodyPr>
          <a:lstStyle/>
          <a:p>
            <a:r>
              <a:rPr lang="en-US" dirty="0"/>
              <a:t>Now Take Average over ALL MABs</a:t>
            </a:r>
            <a:br>
              <a:rPr lang="en-US" dirty="0"/>
            </a:br>
            <a:r>
              <a:rPr lang="en-US" dirty="0"/>
              <a:t>Each time choose x with Highest UCB</a:t>
            </a:r>
          </a:p>
        </p:txBody>
      </p:sp>
      <p:pic>
        <p:nvPicPr>
          <p:cNvPr id="5" name="Content Placeholder 4">
            <a:extLst>
              <a:ext uri="{FF2B5EF4-FFF2-40B4-BE49-F238E27FC236}">
                <a16:creationId xmlns:a16="http://schemas.microsoft.com/office/drawing/2014/main" id="{2C408B0A-DA07-B440-9C41-BB99046556B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11562" y="2780928"/>
            <a:ext cx="7920875" cy="1584175"/>
          </a:xfrm>
        </p:spPr>
      </p:pic>
    </p:spTree>
    <p:extLst>
      <p:ext uri="{BB962C8B-B14F-4D97-AF65-F5344CB8AC3E}">
        <p14:creationId xmlns:p14="http://schemas.microsoft.com/office/powerpoint/2010/main" val="19280687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Fitness Landscape Model Interface</a:t>
            </a:r>
          </a:p>
        </p:txBody>
      </p:sp>
      <p:sp>
        <p:nvSpPr>
          <p:cNvPr id="4" name="Rectangle 1"/>
          <p:cNvSpPr>
            <a:spLocks noGrp="1" noChangeArrowheads="1"/>
          </p:cNvSpPr>
          <p:nvPr>
            <p:ph idx="1"/>
          </p:nvPr>
        </p:nvSpPr>
        <p:spPr bwMode="auto">
          <a:xfrm>
            <a:off x="776730" y="1617766"/>
            <a:ext cx="7590539" cy="477053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lvl="0" indent="0" eaLnBrk="0" fontAlgn="base" hangingPunct="0">
              <a:spcBef>
                <a:spcPct val="0"/>
              </a:spcBef>
              <a:spcAft>
                <a:spcPct val="0"/>
              </a:spcAft>
              <a:buNone/>
            </a:pPr>
            <a:r>
              <a:rPr kumimoji="0" lang="en-US" altLang="en-US" sz="16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public interface </a:t>
            </a:r>
            <a:r>
              <a:rPr kumimoji="0" lang="en-US" altLang="en-US" sz="16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FitnessLandscapeModel</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b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endPar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lvl="0" indent="0" eaLnBrk="0" fontAlgn="base" hangingPunct="0">
              <a:spcBef>
                <a:spcPct val="0"/>
              </a:spcBef>
              <a:spcAft>
                <a:spcPct val="0"/>
              </a:spcAft>
              <a:buNone/>
            </a:pP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void </a:t>
            </a:r>
            <a:r>
              <a:rPr kumimoji="0" lang="en-US" altLang="en-US" sz="16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addPoint</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16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int</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p, </a:t>
            </a:r>
            <a:r>
              <a:rPr kumimoji="0" lang="en-US" altLang="en-US" sz="16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double </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value);</a:t>
            </a:r>
            <a:b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lang="en-US" altLang="en-US" sz="1600" dirty="0">
                <a:solidFill>
                  <a:srgbClr val="000000"/>
                </a:solidFill>
                <a:latin typeface="Courier New" panose="02070309020205020404" pitchFamily="49" charset="0"/>
                <a:cs typeface="Courier New" panose="02070309020205020404" pitchFamily="49" charset="0"/>
              </a:rPr>
              <a:t> </a:t>
            </a:r>
            <a:r>
              <a:rPr lang="en-US" altLang="en-US" sz="1600" i="1" dirty="0">
                <a:solidFill>
                  <a:srgbClr val="808080"/>
                </a:solidFill>
                <a:latin typeface="Courier New" panose="02070309020205020404" pitchFamily="49" charset="0"/>
                <a:cs typeface="Courier New" panose="02070309020205020404" pitchFamily="49" charset="0"/>
              </a:rPr>
              <a:t>// return a Double object - a null return indicates that</a:t>
            </a:r>
            <a:br>
              <a:rPr lang="en-US" altLang="en-US" sz="1600" i="1" dirty="0">
                <a:solidFill>
                  <a:srgbClr val="808080"/>
                </a:solidFill>
                <a:latin typeface="Courier New" panose="02070309020205020404" pitchFamily="49" charset="0"/>
                <a:cs typeface="Courier New" panose="02070309020205020404" pitchFamily="49" charset="0"/>
              </a:rPr>
            </a:br>
            <a:r>
              <a:rPr lang="en-US" altLang="en-US" sz="1600" i="1" dirty="0">
                <a:solidFill>
                  <a:srgbClr val="808080"/>
                </a:solidFill>
                <a:latin typeface="Courier New" panose="02070309020205020404" pitchFamily="49" charset="0"/>
                <a:cs typeface="Courier New" panose="02070309020205020404" pitchFamily="49" charset="0"/>
              </a:rPr>
              <a:t>    // we know nothing yet;</a:t>
            </a:r>
            <a:br>
              <a:rPr lang="en-US" altLang="en-US" sz="1600" i="1" dirty="0">
                <a:solidFill>
                  <a:srgbClr val="808080"/>
                </a:solidFill>
                <a:latin typeface="Courier New" panose="02070309020205020404" pitchFamily="49" charset="0"/>
                <a:cs typeface="Courier New" panose="02070309020205020404" pitchFamily="49" charset="0"/>
              </a:rPr>
            </a:br>
            <a:r>
              <a:rPr lang="en-US" altLang="en-US" sz="1600" i="1" dirty="0">
                <a:solidFill>
                  <a:srgbClr val="808080"/>
                </a:solidFill>
                <a:latin typeface="Courier New" panose="02070309020205020404" pitchFamily="49" charset="0"/>
                <a:cs typeface="Courier New" panose="02070309020205020404" pitchFamily="49" charset="0"/>
              </a:rPr>
              <a:t>    </a:t>
            </a:r>
            <a:r>
              <a:rPr lang="en-US" altLang="en-US" sz="1600" dirty="0">
                <a:solidFill>
                  <a:srgbClr val="000000"/>
                </a:solidFill>
                <a:latin typeface="Courier New" panose="02070309020205020404" pitchFamily="49" charset="0"/>
                <a:cs typeface="Courier New" panose="02070309020205020404" pitchFamily="49" charset="0"/>
              </a:rPr>
              <a:t>Double </a:t>
            </a:r>
            <a:r>
              <a:rPr lang="en-US" altLang="en-US" sz="1600" dirty="0" err="1">
                <a:solidFill>
                  <a:srgbClr val="000000"/>
                </a:solidFill>
                <a:latin typeface="Courier New" panose="02070309020205020404" pitchFamily="49" charset="0"/>
                <a:cs typeface="Courier New" panose="02070309020205020404" pitchFamily="49" charset="0"/>
              </a:rPr>
              <a:t>getSimple</a:t>
            </a:r>
            <a:r>
              <a:rPr lang="en-US" altLang="en-US" sz="1600" dirty="0">
                <a:solidFill>
                  <a:srgbClr val="000000"/>
                </a:solidFill>
                <a:latin typeface="Courier New" panose="02070309020205020404" pitchFamily="49" charset="0"/>
                <a:cs typeface="Courier New" panose="02070309020205020404" pitchFamily="49" charset="0"/>
              </a:rPr>
              <a:t>(</a:t>
            </a:r>
            <a:r>
              <a:rPr lang="en-US" altLang="en-US" sz="1600" b="1" dirty="0">
                <a:solidFill>
                  <a:srgbClr val="000080"/>
                </a:solidFill>
                <a:latin typeface="Courier New" panose="02070309020205020404" pitchFamily="49" charset="0"/>
                <a:cs typeface="Courier New" panose="02070309020205020404" pitchFamily="49" charset="0"/>
              </a:rPr>
              <a:t>int</a:t>
            </a:r>
            <a:r>
              <a:rPr lang="en-US" altLang="en-US" sz="1600" dirty="0">
                <a:solidFill>
                  <a:srgbClr val="000000"/>
                </a:solidFill>
                <a:latin typeface="Courier New" panose="02070309020205020404" pitchFamily="49" charset="0"/>
                <a:cs typeface="Courier New" panose="02070309020205020404" pitchFamily="49" charset="0"/>
              </a:rPr>
              <a:t>[] x);</a:t>
            </a:r>
            <a:br>
              <a:rPr lang="en-US" altLang="en-US" sz="1600" dirty="0">
                <a:solidFill>
                  <a:srgbClr val="000000"/>
                </a:solidFill>
                <a:latin typeface="Courier New" panose="02070309020205020404" pitchFamily="49" charset="0"/>
                <a:cs typeface="Courier New" panose="02070309020205020404" pitchFamily="49" charset="0"/>
              </a:rPr>
            </a:br>
            <a:endParaRPr lang="en-US" altLang="en-US" sz="1600" dirty="0">
              <a:solidFill>
                <a:srgbClr val="000000"/>
              </a:solidFill>
              <a:latin typeface="Courier New" panose="02070309020205020404" pitchFamily="49" charset="0"/>
              <a:cs typeface="Courier New" panose="02070309020205020404" pitchFamily="49" charset="0"/>
            </a:endParaRPr>
          </a:p>
          <a:p>
            <a:pPr marL="0" lvl="0" indent="0" eaLnBrk="0" fontAlgn="base" hangingPunct="0">
              <a:spcBef>
                <a:spcPct val="0"/>
              </a:spcBef>
              <a:spcAft>
                <a:spcPct val="0"/>
              </a:spcAft>
              <a:buNone/>
            </a:pPr>
            <a:endPar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lvl="0" indent="0" eaLnBrk="0" fontAlgn="base" hangingPunct="0">
              <a:spcBef>
                <a:spcPct val="0"/>
              </a:spcBef>
              <a:spcAft>
                <a:spcPct val="0"/>
              </a:spcAft>
              <a:buNone/>
            </a:pP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6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t>// careful - this can be slow –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i="1" dirty="0">
                <a:solidFill>
                  <a:srgbClr val="808080"/>
                </a:solidFill>
                <a:latin typeface="Courier New" panose="02070309020205020404" pitchFamily="49" charset="0"/>
                <a:cs typeface="Courier New" panose="02070309020205020404" pitchFamily="49" charset="0"/>
              </a:rPr>
              <a:t>    // </a:t>
            </a:r>
            <a:r>
              <a:rPr kumimoji="0" lang="en-US" altLang="en-US" sz="16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t>it iterates over all points in the search space!</a:t>
            </a: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br>
            <a:r>
              <a:rPr kumimoji="0" lang="en-US" altLang="en-US" sz="16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int</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6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getBestSolution</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int</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6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getBestOfSampled</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int</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6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getBestOfSampledPlusNeighbours</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16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int </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nNeighbours);</a:t>
            </a:r>
            <a:b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endParaRPr kumimoji="0" lang="en-US" altLang="en-US" sz="4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194113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System Diagram</a:t>
            </a:r>
          </a:p>
        </p:txBody>
      </p:sp>
      <p:sp>
        <p:nvSpPr>
          <p:cNvPr id="3" name="Content Placeholder 2"/>
          <p:cNvSpPr>
            <a:spLocks noGrp="1"/>
          </p:cNvSpPr>
          <p:nvPr>
            <p:ph idx="1"/>
          </p:nvPr>
        </p:nvSpPr>
        <p:spPr>
          <a:xfrm>
            <a:off x="1485900" y="2057403"/>
            <a:ext cx="6172200" cy="704263"/>
          </a:xfrm>
        </p:spPr>
        <p:txBody>
          <a:bodyPr>
            <a:normAutofit fontScale="70000" lnSpcReduction="20000"/>
          </a:bodyPr>
          <a:lstStyle/>
          <a:p>
            <a:r>
              <a:rPr lang="en-GB" dirty="0"/>
              <a:t>Note the fat connection between the EA and the landscape model</a:t>
            </a:r>
          </a:p>
        </p:txBody>
      </p:sp>
      <p:sp>
        <p:nvSpPr>
          <p:cNvPr id="4" name="Rectangle 3"/>
          <p:cNvSpPr/>
          <p:nvPr/>
        </p:nvSpPr>
        <p:spPr>
          <a:xfrm>
            <a:off x="3797532" y="3817170"/>
            <a:ext cx="1698674" cy="685800"/>
          </a:xfrm>
          <a:prstGeom prst="rect">
            <a:avLst/>
          </a:prstGeom>
          <a:solidFill>
            <a:srgbClr val="8306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Evolutionary Algorithm</a:t>
            </a:r>
          </a:p>
        </p:txBody>
      </p:sp>
      <p:sp>
        <p:nvSpPr>
          <p:cNvPr id="5" name="Rectangle 4"/>
          <p:cNvSpPr/>
          <p:nvPr/>
        </p:nvSpPr>
        <p:spPr>
          <a:xfrm>
            <a:off x="5956964" y="3492734"/>
            <a:ext cx="1147397" cy="1334672"/>
          </a:xfrm>
          <a:prstGeom prst="rect">
            <a:avLst/>
          </a:prstGeom>
          <a:solidFill>
            <a:srgbClr val="8306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Noisy Fitness Evaluator</a:t>
            </a:r>
          </a:p>
        </p:txBody>
      </p:sp>
      <p:sp>
        <p:nvSpPr>
          <p:cNvPr id="6" name="Rectangle 5"/>
          <p:cNvSpPr/>
          <p:nvPr/>
        </p:nvSpPr>
        <p:spPr>
          <a:xfrm>
            <a:off x="1728922" y="3492736"/>
            <a:ext cx="1488977" cy="1334672"/>
          </a:xfrm>
          <a:prstGeom prst="rect">
            <a:avLst/>
          </a:prstGeom>
          <a:solidFill>
            <a:srgbClr val="8306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N-Tuple Bandit Fitness Landscape Model</a:t>
            </a:r>
          </a:p>
        </p:txBody>
      </p:sp>
      <p:sp>
        <p:nvSpPr>
          <p:cNvPr id="7" name="Left-Right Arrow 6"/>
          <p:cNvSpPr/>
          <p:nvPr/>
        </p:nvSpPr>
        <p:spPr>
          <a:xfrm>
            <a:off x="3217900" y="3991257"/>
            <a:ext cx="579632" cy="337625"/>
          </a:xfrm>
          <a:prstGeom prst="leftRightArrow">
            <a:avLst/>
          </a:prstGeom>
          <a:solidFill>
            <a:srgbClr val="8306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solidFill>
                <a:schemeClr val="tx1"/>
              </a:solidFill>
            </a:endParaRPr>
          </a:p>
        </p:txBody>
      </p:sp>
      <p:sp>
        <p:nvSpPr>
          <p:cNvPr id="8" name="Left-Right Arrow 7"/>
          <p:cNvSpPr/>
          <p:nvPr/>
        </p:nvSpPr>
        <p:spPr>
          <a:xfrm>
            <a:off x="5496206" y="4121647"/>
            <a:ext cx="460760" cy="76845"/>
          </a:xfrm>
          <a:prstGeom prst="leftRightArrow">
            <a:avLst/>
          </a:prstGeom>
          <a:solidFill>
            <a:srgbClr val="8306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solidFill>
                <a:schemeClr val="tx1"/>
              </a:solidFill>
            </a:endParaRPr>
          </a:p>
        </p:txBody>
      </p:sp>
    </p:spTree>
    <p:extLst>
      <p:ext uri="{BB962C8B-B14F-4D97-AF65-F5344CB8AC3E}">
        <p14:creationId xmlns:p14="http://schemas.microsoft.com/office/powerpoint/2010/main" val="14737127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Bandit Landscape Algorithm</a:t>
            </a:r>
          </a:p>
        </p:txBody>
      </p:sp>
      <p:sp>
        <p:nvSpPr>
          <p:cNvPr id="3" name="Content Placeholder 2"/>
          <p:cNvSpPr>
            <a:spLocks noGrp="1"/>
          </p:cNvSpPr>
          <p:nvPr>
            <p:ph idx="1"/>
          </p:nvPr>
        </p:nvSpPr>
        <p:spPr/>
        <p:txBody>
          <a:bodyPr/>
          <a:lstStyle/>
          <a:p>
            <a:r>
              <a:rPr lang="en-GB" dirty="0"/>
              <a:t>Each evaluation is noisy</a:t>
            </a:r>
          </a:p>
        </p:txBody>
      </p:sp>
      <p:pic>
        <p:nvPicPr>
          <p:cNvPr id="4" name="Picture 3"/>
          <p:cNvPicPr>
            <a:picLocks noChangeAspect="1"/>
          </p:cNvPicPr>
          <p:nvPr/>
        </p:nvPicPr>
        <p:blipFill>
          <a:blip r:embed="rId3"/>
          <a:stretch>
            <a:fillRect/>
          </a:stretch>
        </p:blipFill>
        <p:spPr>
          <a:xfrm>
            <a:off x="1309687" y="2339501"/>
            <a:ext cx="6524625" cy="3952875"/>
          </a:xfrm>
          <a:prstGeom prst="rect">
            <a:avLst/>
          </a:prstGeom>
        </p:spPr>
      </p:pic>
    </p:spTree>
    <p:extLst>
      <p:ext uri="{BB962C8B-B14F-4D97-AF65-F5344CB8AC3E}">
        <p14:creationId xmlns:p14="http://schemas.microsoft.com/office/powerpoint/2010/main" val="31806932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The Bandit Landscape EA</a:t>
            </a:r>
          </a:p>
        </p:txBody>
      </p:sp>
      <p:sp>
        <p:nvSpPr>
          <p:cNvPr id="4" name="Rectangle 1"/>
          <p:cNvSpPr>
            <a:spLocks noGrp="1" noChangeArrowheads="1"/>
          </p:cNvSpPr>
          <p:nvPr>
            <p:ph idx="1"/>
          </p:nvPr>
        </p:nvSpPr>
        <p:spPr bwMode="auto">
          <a:xfrm>
            <a:off x="457200" y="1647063"/>
            <a:ext cx="8025618" cy="427809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int</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p = SearchSpaceUtil.</a:t>
            </a:r>
            <a:r>
              <a:rPr kumimoji="0" lang="en-US" altLang="en-US" sz="16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randomPoint</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16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searchSpace</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600" b="0" i="0" u="none" strike="noStrike" cap="none" normalizeH="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while </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(evaluator.nEvals() &lt; nEvals) {</a:t>
            </a:r>
            <a:br>
              <a:rPr kumimoji="0" lang="en-US" altLang="en-US" sz="16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br>
            <a:r>
              <a:rPr kumimoji="0" lang="en-US" altLang="en-US" sz="16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double </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fitness = evaluator.evaluate(p);</a:t>
            </a:r>
            <a:b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banditLandscape</a:t>
            </a:r>
            <a:r>
              <a:rPr kumimoji="0" lang="en-US" altLang="en-US" sz="16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.addPoint</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(p, fitness);</a:t>
            </a:r>
            <a:b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EvaluateChoices evc =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000000"/>
                </a:solidFill>
                <a:latin typeface="Courier New" panose="02070309020205020404" pitchFamily="49" charset="0"/>
                <a:cs typeface="Courier New" panose="02070309020205020404" pitchFamily="49" charset="0"/>
              </a:rPr>
              <a:t>                </a:t>
            </a:r>
            <a:r>
              <a:rPr kumimoji="0" lang="en-US" altLang="en-US" sz="16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16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EvaluateChoices</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lang="en-US" altLang="en-US" sz="1600" b="1" dirty="0" err="1">
                <a:solidFill>
                  <a:srgbClr val="660E7A"/>
                </a:solidFill>
                <a:latin typeface="Courier New" panose="02070309020205020404" pitchFamily="49" charset="0"/>
                <a:cs typeface="Courier New" panose="02070309020205020404" pitchFamily="49" charset="0"/>
              </a:rPr>
              <a:t>banditLandscape</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kExplore</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16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br>
            <a:br>
              <a:rPr kumimoji="0" lang="en-US" altLang="en-US" sz="16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br>
            <a:r>
              <a:rPr kumimoji="0" lang="en-US" altLang="en-US" sz="16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while </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(evc.n() &lt; </a:t>
            </a:r>
            <a:r>
              <a:rPr kumimoji="0" lang="en-US" altLang="en-US" sz="16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nNeighbours</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b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int</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pp = mutator.randMut(p);</a:t>
            </a:r>
            <a:b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evc.add(pp);</a:t>
            </a:r>
            <a:b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b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600" b="0" i="0" u="none" strike="noStrike" cap="none" normalizeH="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p = evc.</a:t>
            </a:r>
            <a:r>
              <a:rPr kumimoji="0" lang="en-US" altLang="en-US" sz="16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picker</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.getBest();</a:t>
            </a:r>
            <a:b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600" b="0" i="0" u="none" strike="noStrike" cap="none" normalizeH="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600" b="0" i="0" u="none" strike="noStrike" cap="none" normalizeH="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int</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solution = </a:t>
            </a:r>
            <a:r>
              <a:rPr kumimoji="0" lang="en-US" altLang="en-US" sz="16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banditLandscape</a:t>
            </a:r>
            <a:r>
              <a:rPr kumimoji="0" lang="en-US" altLang="en-US" sz="16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.getBest</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600" b="0" i="0" u="none" strike="noStrike" cap="none" normalizeH="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return </a:t>
            </a:r>
            <a:r>
              <a:rPr kumimoji="0" lang="en-US" altLang="en-US" sz="16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solution;</a:t>
            </a:r>
            <a:endParaRPr kumimoji="0" lang="en-US" altLang="en-US" sz="4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094754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Games can be parameterised</a:t>
            </a:r>
          </a:p>
        </p:txBody>
      </p:sp>
      <p:sp>
        <p:nvSpPr>
          <p:cNvPr id="3" name="Subtitle 2"/>
          <p:cNvSpPr>
            <a:spLocks noGrp="1"/>
          </p:cNvSpPr>
          <p:nvPr>
            <p:ph type="subTitle" idx="1"/>
          </p:nvPr>
        </p:nvSpPr>
        <p:spPr/>
        <p:txBody>
          <a:bodyPr/>
          <a:lstStyle/>
          <a:p>
            <a:r>
              <a:rPr lang="en-GB" dirty="0"/>
              <a:t>Player performance can be measured</a:t>
            </a:r>
          </a:p>
          <a:p>
            <a:r>
              <a:rPr lang="en-GB" dirty="0"/>
              <a:t>Games can be tuned</a:t>
            </a:r>
          </a:p>
          <a:p>
            <a:r>
              <a:rPr lang="en-GB" dirty="0"/>
              <a:t>How best to do this?</a:t>
            </a:r>
          </a:p>
        </p:txBody>
      </p:sp>
    </p:spTree>
    <p:extLst>
      <p:ext uri="{BB962C8B-B14F-4D97-AF65-F5344CB8AC3E}">
        <p14:creationId xmlns:p14="http://schemas.microsoft.com/office/powerpoint/2010/main" val="8011863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a:t>Currently we Implement the Bandit Landscape Model as an </a:t>
            </a:r>
            <a:r>
              <a:rPr lang="en-US" sz="3600" b="1" dirty="0"/>
              <a:t>N-Tuple System</a:t>
            </a:r>
          </a:p>
        </p:txBody>
      </p:sp>
      <p:sp>
        <p:nvSpPr>
          <p:cNvPr id="3" name="Content Placeholder 2"/>
          <p:cNvSpPr>
            <a:spLocks noGrp="1"/>
          </p:cNvSpPr>
          <p:nvPr>
            <p:ph idx="1"/>
          </p:nvPr>
        </p:nvSpPr>
        <p:spPr/>
        <p:txBody>
          <a:bodyPr>
            <a:normAutofit fontScale="85000" lnSpcReduction="20000"/>
          </a:bodyPr>
          <a:lstStyle/>
          <a:p>
            <a:r>
              <a:rPr lang="en-US" dirty="0"/>
              <a:t>N-Tuples are the best function approximator that no-one has ever heard of!</a:t>
            </a:r>
          </a:p>
          <a:p>
            <a:pPr lvl="1"/>
            <a:r>
              <a:rPr lang="en-US" dirty="0"/>
              <a:t>(bit like random forests)</a:t>
            </a:r>
          </a:p>
          <a:p>
            <a:r>
              <a:rPr lang="en-US" b="1" dirty="0"/>
              <a:t>Constant time access </a:t>
            </a:r>
            <a:r>
              <a:rPr lang="en-US" dirty="0"/>
              <a:t>(independent of number of samples learned) </a:t>
            </a:r>
            <a:r>
              <a:rPr lang="en-US" b="1" dirty="0"/>
              <a:t>One Shot Learning</a:t>
            </a:r>
          </a:p>
          <a:p>
            <a:r>
              <a:rPr lang="en-US" dirty="0"/>
              <a:t>Take projections of a high-dimensional space</a:t>
            </a:r>
          </a:p>
          <a:p>
            <a:r>
              <a:rPr lang="en-US" dirty="0"/>
              <a:t>Store values for each projection in a look-up table</a:t>
            </a:r>
          </a:p>
          <a:p>
            <a:pPr lvl="1"/>
            <a:r>
              <a:rPr lang="en-US" dirty="0"/>
              <a:t>Each n-tuple sample provides a table index</a:t>
            </a:r>
          </a:p>
          <a:p>
            <a:pPr lvl="1"/>
            <a:r>
              <a:rPr lang="en-US" dirty="0"/>
              <a:t>Novel contribution:</a:t>
            </a:r>
          </a:p>
          <a:p>
            <a:pPr lvl="2"/>
            <a:r>
              <a:rPr lang="en-US" sz="3500" dirty="0"/>
              <a:t>Each table entry stores a Statistical Summary Object </a:t>
            </a:r>
          </a:p>
        </p:txBody>
      </p:sp>
    </p:spTree>
    <p:extLst>
      <p:ext uri="{BB962C8B-B14F-4D97-AF65-F5344CB8AC3E}">
        <p14:creationId xmlns:p14="http://schemas.microsoft.com/office/powerpoint/2010/main" val="2873855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Statistical Summary Object</a:t>
            </a:r>
            <a:br>
              <a:rPr lang="en-US" dirty="0"/>
            </a:br>
            <a:r>
              <a:rPr lang="en-US" b="1" dirty="0">
                <a:latin typeface="Courier New" charset="0"/>
                <a:ea typeface="Courier New" charset="0"/>
                <a:cs typeface="Courier New" charset="0"/>
              </a:rPr>
              <a:t>class StatSummary</a:t>
            </a:r>
          </a:p>
        </p:txBody>
      </p:sp>
      <p:sp>
        <p:nvSpPr>
          <p:cNvPr id="3" name="Content Placeholder 2"/>
          <p:cNvSpPr>
            <a:spLocks noGrp="1"/>
          </p:cNvSpPr>
          <p:nvPr>
            <p:ph idx="1"/>
          </p:nvPr>
        </p:nvSpPr>
        <p:spPr/>
        <p:txBody>
          <a:bodyPr>
            <a:normAutofit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Each table entry is of type StatSummary</a:t>
            </a:r>
          </a:p>
          <a:p>
            <a:pPr marL="0" marR="0" lvl="0" indent="0" defTabSz="914400" eaLnBrk="1" fontAlgn="auto" latinLnBrk="0" hangingPunct="1">
              <a:lnSpc>
                <a:spcPct val="100000"/>
              </a:lnSpc>
              <a:spcBef>
                <a:spcPts val="0"/>
              </a:spcBef>
              <a:spcAft>
                <a:spcPts val="0"/>
              </a:spcAft>
              <a:buClrTx/>
              <a:buSzTx/>
              <a:buFontTx/>
              <a:buNone/>
              <a:tabLst/>
              <a:defRPr/>
            </a:pPr>
            <a:r>
              <a:rPr lang="en-US" dirty="0"/>
              <a:t>Provides efficient storage and access to:</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b="1" dirty="0"/>
              <a:t>Mean</a:t>
            </a:r>
            <a:r>
              <a:rPr lang="en-US" dirty="0"/>
              <a:t>, Standard Deviation, Standard Error, </a:t>
            </a:r>
            <a:r>
              <a:rPr lang="en-US" b="1" dirty="0"/>
              <a:t>Number of Samples</a:t>
            </a:r>
            <a:r>
              <a:rPr lang="en-US" dirty="0"/>
              <a:t>, </a:t>
            </a:r>
            <a:r>
              <a:rPr lang="mr-IN" dirty="0"/>
              <a:t>…</a:t>
            </a:r>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For the Bandit EA, we just need to know the mean and number of samples of each point in the search space, but also interesting to query other stats</a:t>
            </a:r>
          </a:p>
        </p:txBody>
      </p:sp>
    </p:spTree>
    <p:extLst>
      <p:ext uri="{BB962C8B-B14F-4D97-AF65-F5344CB8AC3E}">
        <p14:creationId xmlns:p14="http://schemas.microsoft.com/office/powerpoint/2010/main" val="36741550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82589"/>
          </a:xfrm>
        </p:spPr>
        <p:txBody>
          <a:bodyPr>
            <a:normAutofit fontScale="90000"/>
          </a:bodyPr>
          <a:lstStyle/>
          <a:p>
            <a:r>
              <a:rPr lang="en-US" dirty="0"/>
              <a:t>2-Dimensional Example</a:t>
            </a:r>
          </a:p>
        </p:txBody>
      </p:sp>
      <p:pic>
        <p:nvPicPr>
          <p:cNvPr id="8" name="Content Placeholder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67416" y="957227"/>
            <a:ext cx="5547784" cy="5748307"/>
          </a:xfrm>
        </p:spPr>
      </p:pic>
    </p:spTree>
    <p:extLst>
      <p:ext uri="{BB962C8B-B14F-4D97-AF65-F5344CB8AC3E}">
        <p14:creationId xmlns:p14="http://schemas.microsoft.com/office/powerpoint/2010/main" val="18061429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000" dirty="0"/>
              <a:t>Comparing Performance</a:t>
            </a:r>
            <a:r>
              <a:rPr lang="en-US" dirty="0"/>
              <a:t> </a:t>
            </a:r>
            <a:br>
              <a:rPr lang="en-US" dirty="0"/>
            </a:br>
            <a:r>
              <a:rPr lang="en-US" sz="3100" dirty="0"/>
              <a:t>100-bit Noisy </a:t>
            </a:r>
            <a:r>
              <a:rPr lang="en-US" sz="3100" dirty="0" err="1"/>
              <a:t>OneMax</a:t>
            </a:r>
            <a:r>
              <a:rPr lang="en-US" sz="3100" dirty="0"/>
              <a:t> – Yellow is model-based</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58178" y="1568158"/>
            <a:ext cx="6827643" cy="5099342"/>
          </a:xfrm>
        </p:spPr>
      </p:pic>
    </p:spTree>
    <p:extLst>
      <p:ext uri="{BB962C8B-B14F-4D97-AF65-F5344CB8AC3E}">
        <p14:creationId xmlns:p14="http://schemas.microsoft.com/office/powerpoint/2010/main" val="15534357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B71A-2508-4E41-9603-CA7DB3BE5468}"/>
              </a:ext>
            </a:extLst>
          </p:cNvPr>
          <p:cNvSpPr>
            <a:spLocks noGrp="1"/>
          </p:cNvSpPr>
          <p:nvPr>
            <p:ph type="title"/>
          </p:nvPr>
        </p:nvSpPr>
        <p:spPr/>
        <p:txBody>
          <a:bodyPr>
            <a:normAutofit fontScale="90000"/>
          </a:bodyPr>
          <a:lstStyle/>
          <a:p>
            <a:r>
              <a:rPr lang="en-GB" dirty="0"/>
              <a:t>Optimising a Planet-Wars </a:t>
            </a:r>
            <a:br>
              <a:rPr lang="en-GB" dirty="0"/>
            </a:br>
            <a:r>
              <a:rPr lang="en-GB" dirty="0"/>
              <a:t>Rolling Horizon EA</a:t>
            </a:r>
            <a:endParaRPr lang="en-US" dirty="0"/>
          </a:p>
        </p:txBody>
      </p:sp>
      <p:pic>
        <p:nvPicPr>
          <p:cNvPr id="5" name="Content Placeholder 4">
            <a:extLst>
              <a:ext uri="{FF2B5EF4-FFF2-40B4-BE49-F238E27FC236}">
                <a16:creationId xmlns:a16="http://schemas.microsoft.com/office/drawing/2014/main" id="{23E603B2-F8B8-F141-9FD0-0FD87F102D26}"/>
              </a:ext>
            </a:extLst>
          </p:cNvPr>
          <p:cNvPicPr>
            <a:picLocks noGrp="1" noChangeAspect="1"/>
          </p:cNvPicPr>
          <p:nvPr>
            <p:ph idx="1"/>
          </p:nvPr>
        </p:nvPicPr>
        <p:blipFill>
          <a:blip r:embed="rId2"/>
          <a:stretch>
            <a:fillRect/>
          </a:stretch>
        </p:blipFill>
        <p:spPr>
          <a:xfrm>
            <a:off x="1838498" y="1600200"/>
            <a:ext cx="5467004" cy="4525963"/>
          </a:xfrm>
        </p:spPr>
      </p:pic>
      <p:cxnSp>
        <p:nvCxnSpPr>
          <p:cNvPr id="7" name="Straight Connector 6">
            <a:extLst>
              <a:ext uri="{FF2B5EF4-FFF2-40B4-BE49-F238E27FC236}">
                <a16:creationId xmlns:a16="http://schemas.microsoft.com/office/drawing/2014/main" id="{660D2E4E-056F-6A4E-9A5C-07DC81E0E27F}"/>
              </a:ext>
            </a:extLst>
          </p:cNvPr>
          <p:cNvCxnSpPr/>
          <p:nvPr/>
        </p:nvCxnSpPr>
        <p:spPr>
          <a:xfrm>
            <a:off x="930729" y="3298371"/>
            <a:ext cx="7004957"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8" name="Down Arrow 7">
            <a:extLst>
              <a:ext uri="{FF2B5EF4-FFF2-40B4-BE49-F238E27FC236}">
                <a16:creationId xmlns:a16="http://schemas.microsoft.com/office/drawing/2014/main" id="{13938593-34F8-D04E-AC11-4C4FC252BCD8}"/>
              </a:ext>
            </a:extLst>
          </p:cNvPr>
          <p:cNvSpPr/>
          <p:nvPr/>
        </p:nvSpPr>
        <p:spPr>
          <a:xfrm>
            <a:off x="2024743" y="3298371"/>
            <a:ext cx="244928" cy="94705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1255F61B-D8BB-8C4B-9705-8A60CC334BD9}"/>
              </a:ext>
            </a:extLst>
          </p:cNvPr>
          <p:cNvSpPr txBox="1"/>
          <p:nvPr/>
        </p:nvSpPr>
        <p:spPr>
          <a:xfrm>
            <a:off x="457200" y="3412671"/>
            <a:ext cx="1567543" cy="1077218"/>
          </a:xfrm>
          <a:prstGeom prst="rect">
            <a:avLst/>
          </a:prstGeom>
          <a:noFill/>
        </p:spPr>
        <p:txBody>
          <a:bodyPr wrap="square" rtlCol="0">
            <a:spAutoFit/>
          </a:bodyPr>
          <a:lstStyle/>
          <a:p>
            <a:r>
              <a:rPr lang="en-GB" sz="3200" dirty="0"/>
              <a:t>Model based</a:t>
            </a:r>
            <a:endParaRPr lang="en-US" sz="3200" dirty="0"/>
          </a:p>
        </p:txBody>
      </p:sp>
    </p:spTree>
    <p:extLst>
      <p:ext uri="{BB962C8B-B14F-4D97-AF65-F5344CB8AC3E}">
        <p14:creationId xmlns:p14="http://schemas.microsoft.com/office/powerpoint/2010/main" val="31261051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Example Game: Space Battle</a:t>
            </a:r>
            <a:br>
              <a:rPr lang="en-GB" dirty="0"/>
            </a:br>
            <a:r>
              <a:rPr lang="en-GB" dirty="0"/>
              <a:t>(Thanks to Mike and Raluca)</a:t>
            </a:r>
          </a:p>
        </p:txBody>
      </p:sp>
      <p:sp>
        <p:nvSpPr>
          <p:cNvPr id="3" name="Content Placeholder 2"/>
          <p:cNvSpPr>
            <a:spLocks noGrp="1"/>
          </p:cNvSpPr>
          <p:nvPr>
            <p:ph idx="1"/>
          </p:nvPr>
        </p:nvSpPr>
        <p:spPr/>
        <p:txBody>
          <a:bodyPr/>
          <a:lstStyle/>
          <a:p>
            <a:endParaRPr lang="en-GB"/>
          </a:p>
        </p:txBody>
      </p:sp>
      <p:pic>
        <p:nvPicPr>
          <p:cNvPr id="4" name="Picture 3"/>
          <p:cNvPicPr>
            <a:picLocks noChangeAspect="1"/>
          </p:cNvPicPr>
          <p:nvPr/>
        </p:nvPicPr>
        <p:blipFill>
          <a:blip r:embed="rId2"/>
          <a:stretch>
            <a:fillRect/>
          </a:stretch>
        </p:blipFill>
        <p:spPr>
          <a:xfrm>
            <a:off x="1695450" y="1600200"/>
            <a:ext cx="5634038" cy="4232100"/>
          </a:xfrm>
          <a:prstGeom prst="rect">
            <a:avLst/>
          </a:prstGeom>
        </p:spPr>
      </p:pic>
    </p:spTree>
    <p:extLst>
      <p:ext uri="{BB962C8B-B14F-4D97-AF65-F5344CB8AC3E}">
        <p14:creationId xmlns:p14="http://schemas.microsoft.com/office/powerpoint/2010/main" val="6173070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Evolving Space Battle Variants</a:t>
            </a:r>
          </a:p>
        </p:txBody>
      </p:sp>
      <p:sp>
        <p:nvSpPr>
          <p:cNvPr id="3" name="Content Placeholder 2"/>
          <p:cNvSpPr>
            <a:spLocks noGrp="1"/>
          </p:cNvSpPr>
          <p:nvPr>
            <p:ph idx="1"/>
          </p:nvPr>
        </p:nvSpPr>
        <p:spPr/>
        <p:txBody>
          <a:bodyPr/>
          <a:lstStyle/>
          <a:p>
            <a:r>
              <a:rPr lang="en-GB" dirty="0"/>
              <a:t>You’ve already played with this a bit</a:t>
            </a:r>
          </a:p>
        </p:txBody>
      </p:sp>
      <p:pic>
        <p:nvPicPr>
          <p:cNvPr id="4" name="Picture 3"/>
          <p:cNvPicPr>
            <a:picLocks noChangeAspect="1"/>
          </p:cNvPicPr>
          <p:nvPr/>
        </p:nvPicPr>
        <p:blipFill>
          <a:blip r:embed="rId2"/>
          <a:stretch>
            <a:fillRect/>
          </a:stretch>
        </p:blipFill>
        <p:spPr>
          <a:xfrm>
            <a:off x="514350" y="2420888"/>
            <a:ext cx="8115300" cy="3581400"/>
          </a:xfrm>
          <a:prstGeom prst="rect">
            <a:avLst/>
          </a:prstGeom>
        </p:spPr>
      </p:pic>
    </p:spTree>
    <p:extLst>
      <p:ext uri="{BB962C8B-B14F-4D97-AF65-F5344CB8AC3E}">
        <p14:creationId xmlns:p14="http://schemas.microsoft.com/office/powerpoint/2010/main" val="30202136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Unfit</a:t>
            </a:r>
          </a:p>
        </p:txBody>
      </p:sp>
      <p:pic>
        <p:nvPicPr>
          <p:cNvPr id="4" name="battle 1_11_2017 4_03_46 PM">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54163" y="1600200"/>
            <a:ext cx="6034087" cy="4525963"/>
          </a:xfrm>
        </p:spPr>
      </p:pic>
    </p:spTree>
    <p:extLst>
      <p:ext uri="{BB962C8B-B14F-4D97-AF65-F5344CB8AC3E}">
        <p14:creationId xmlns:p14="http://schemas.microsoft.com/office/powerpoint/2010/main" val="104086490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 bit fitter</a:t>
            </a:r>
          </a:p>
        </p:txBody>
      </p:sp>
      <p:pic>
        <p:nvPicPr>
          <p:cNvPr id="4" name="Not very fit">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684338" y="1600200"/>
            <a:ext cx="5775325" cy="4525963"/>
          </a:xfrm>
        </p:spPr>
      </p:pic>
    </p:spTree>
    <p:extLst>
      <p:ext uri="{BB962C8B-B14F-4D97-AF65-F5344CB8AC3E}">
        <p14:creationId xmlns:p14="http://schemas.microsoft.com/office/powerpoint/2010/main" val="418995200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 bit fitter</a:t>
            </a:r>
          </a:p>
        </p:txBody>
      </p:sp>
      <p:pic>
        <p:nvPicPr>
          <p:cNvPr id="4" name="Fitter">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695450" y="1600200"/>
            <a:ext cx="5751513" cy="4525963"/>
          </a:xfrm>
        </p:spPr>
      </p:pic>
    </p:spTree>
    <p:extLst>
      <p:ext uri="{BB962C8B-B14F-4D97-AF65-F5344CB8AC3E}">
        <p14:creationId xmlns:p14="http://schemas.microsoft.com/office/powerpoint/2010/main" val="53564036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Game Design: Also Noisy!</a:t>
            </a:r>
          </a:p>
        </p:txBody>
      </p:sp>
      <p:sp>
        <p:nvSpPr>
          <p:cNvPr id="3" name="Content Placeholder 2"/>
          <p:cNvSpPr>
            <a:spLocks noGrp="1"/>
          </p:cNvSpPr>
          <p:nvPr>
            <p:ph idx="1"/>
          </p:nvPr>
        </p:nvSpPr>
        <p:spPr/>
        <p:txBody>
          <a:bodyPr>
            <a:normAutofit fontScale="92500" lnSpcReduction="10000"/>
          </a:bodyPr>
          <a:lstStyle/>
          <a:p>
            <a:r>
              <a:rPr lang="en-US" dirty="0"/>
              <a:t>Can design a game</a:t>
            </a:r>
          </a:p>
          <a:p>
            <a:r>
              <a:rPr lang="en-US" dirty="0"/>
              <a:t>But each time an AI agent or human player plays:</a:t>
            </a:r>
          </a:p>
          <a:p>
            <a:pPr lvl="1"/>
            <a:r>
              <a:rPr lang="en-US" dirty="0"/>
              <a:t>The experience will be different </a:t>
            </a:r>
          </a:p>
          <a:p>
            <a:pPr lvl="1"/>
            <a:r>
              <a:rPr lang="en-US" dirty="0"/>
              <a:t>Due to the game, or the player actions</a:t>
            </a:r>
          </a:p>
          <a:p>
            <a:r>
              <a:rPr lang="en-US" dirty="0"/>
              <a:t>In a population of players each one may play differently</a:t>
            </a:r>
          </a:p>
          <a:p>
            <a:pPr lvl="1"/>
            <a:r>
              <a:rPr lang="en-US" dirty="0"/>
              <a:t>And therefore have a different experience</a:t>
            </a:r>
          </a:p>
          <a:p>
            <a:r>
              <a:rPr lang="en-US" dirty="0"/>
              <a:t>We can measure aspects of this experience</a:t>
            </a:r>
          </a:p>
          <a:p>
            <a:r>
              <a:rPr lang="en-US" dirty="0"/>
              <a:t>And view game design as noisy optimisation</a:t>
            </a:r>
          </a:p>
        </p:txBody>
      </p:sp>
    </p:spTree>
    <p:extLst>
      <p:ext uri="{BB962C8B-B14F-4D97-AF65-F5344CB8AC3E}">
        <p14:creationId xmlns:p14="http://schemas.microsoft.com/office/powerpoint/2010/main" val="19714185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What this means for Space Battle</a:t>
            </a:r>
            <a:br>
              <a:rPr lang="en-GB" dirty="0"/>
            </a:br>
            <a:r>
              <a:rPr lang="en-GB" sz="2200" dirty="0"/>
              <a:t>This plot shows true fitness of individual return for each of 50 runs</a:t>
            </a:r>
            <a:endParaRPr lang="en-GB" dirty="0"/>
          </a:p>
        </p:txBody>
      </p:sp>
      <p:sp>
        <p:nvSpPr>
          <p:cNvPr id="3" name="Content Placeholder 2"/>
          <p:cNvSpPr>
            <a:spLocks noGrp="1"/>
          </p:cNvSpPr>
          <p:nvPr>
            <p:ph idx="1"/>
          </p:nvPr>
        </p:nvSpPr>
        <p:spPr/>
        <p:txBody>
          <a:bodyPr/>
          <a:lstStyle/>
          <a:p>
            <a:endParaRPr lang="en-GB"/>
          </a:p>
        </p:txBody>
      </p:sp>
      <p:pic>
        <p:nvPicPr>
          <p:cNvPr id="4" name="Picture 3"/>
          <p:cNvPicPr>
            <a:picLocks noChangeAspect="1"/>
          </p:cNvPicPr>
          <p:nvPr/>
        </p:nvPicPr>
        <p:blipFill>
          <a:blip r:embed="rId2"/>
          <a:stretch>
            <a:fillRect/>
          </a:stretch>
        </p:blipFill>
        <p:spPr>
          <a:xfrm>
            <a:off x="294444" y="1573870"/>
            <a:ext cx="8555112" cy="4419425"/>
          </a:xfrm>
          <a:prstGeom prst="rect">
            <a:avLst/>
          </a:prstGeom>
        </p:spPr>
      </p:pic>
    </p:spTree>
    <p:extLst>
      <p:ext uri="{BB962C8B-B14F-4D97-AF65-F5344CB8AC3E}">
        <p14:creationId xmlns:p14="http://schemas.microsoft.com/office/powerpoint/2010/main" val="1039004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Summary</a:t>
            </a:r>
          </a:p>
        </p:txBody>
      </p:sp>
      <p:sp>
        <p:nvSpPr>
          <p:cNvPr id="3" name="Content Placeholder 2"/>
          <p:cNvSpPr>
            <a:spLocks noGrp="1"/>
          </p:cNvSpPr>
          <p:nvPr>
            <p:ph idx="1"/>
          </p:nvPr>
        </p:nvSpPr>
        <p:spPr/>
        <p:txBody>
          <a:bodyPr/>
          <a:lstStyle/>
          <a:p>
            <a:r>
              <a:rPr lang="en-GB" dirty="0"/>
              <a:t>Games have parameters</a:t>
            </a:r>
          </a:p>
          <a:p>
            <a:r>
              <a:rPr lang="en-GB" dirty="0"/>
              <a:t>They can and should be tuned</a:t>
            </a:r>
          </a:p>
          <a:p>
            <a:r>
              <a:rPr lang="en-GB" dirty="0"/>
              <a:t>Do this manually using your own insight</a:t>
            </a:r>
          </a:p>
          <a:p>
            <a:r>
              <a:rPr lang="en-GB" dirty="0"/>
              <a:t>And also try to do it automatically</a:t>
            </a:r>
          </a:p>
          <a:p>
            <a:r>
              <a:rPr lang="en-GB" dirty="0"/>
              <a:t>NTBEA is an Efficient Optimiser for this</a:t>
            </a:r>
          </a:p>
          <a:p>
            <a:r>
              <a:rPr lang="en-GB" dirty="0"/>
              <a:t>You still have to come up with the Objective Function!</a:t>
            </a:r>
          </a:p>
        </p:txBody>
      </p:sp>
    </p:spTree>
    <p:extLst>
      <p:ext uri="{BB962C8B-B14F-4D97-AF65-F5344CB8AC3E}">
        <p14:creationId xmlns:p14="http://schemas.microsoft.com/office/powerpoint/2010/main" val="20005763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Sample-Efficient Game Tuning</a:t>
            </a:r>
          </a:p>
        </p:txBody>
      </p:sp>
      <p:sp>
        <p:nvSpPr>
          <p:cNvPr id="3" name="Content Placeholder 2"/>
          <p:cNvSpPr>
            <a:spLocks noGrp="1"/>
          </p:cNvSpPr>
          <p:nvPr>
            <p:ph idx="1"/>
          </p:nvPr>
        </p:nvSpPr>
        <p:spPr/>
        <p:txBody>
          <a:bodyPr/>
          <a:lstStyle/>
          <a:p>
            <a:r>
              <a:rPr lang="en-GB" dirty="0"/>
              <a:t>Tuning games with AI bots is relatively expensive</a:t>
            </a:r>
          </a:p>
          <a:p>
            <a:r>
              <a:rPr lang="en-GB" dirty="0"/>
              <a:t>These short games may take 1 second or more to run</a:t>
            </a:r>
          </a:p>
          <a:p>
            <a:r>
              <a:rPr lang="en-GB" dirty="0"/>
              <a:t>Even when running MUCH faster than real time</a:t>
            </a:r>
          </a:p>
        </p:txBody>
      </p:sp>
    </p:spTree>
    <p:extLst>
      <p:ext uri="{BB962C8B-B14F-4D97-AF65-F5344CB8AC3E}">
        <p14:creationId xmlns:p14="http://schemas.microsoft.com/office/powerpoint/2010/main" val="1656778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Expense of Agent-Based Game Evaluation</a:t>
            </a:r>
          </a:p>
        </p:txBody>
      </p:sp>
      <p:sp>
        <p:nvSpPr>
          <p:cNvPr id="3" name="Content Placeholder 2"/>
          <p:cNvSpPr>
            <a:spLocks noGrp="1"/>
          </p:cNvSpPr>
          <p:nvPr>
            <p:ph idx="1"/>
          </p:nvPr>
        </p:nvSpPr>
        <p:spPr/>
        <p:txBody>
          <a:bodyPr>
            <a:normAutofit fontScale="85000" lnSpcReduction="20000"/>
          </a:bodyPr>
          <a:lstStyle/>
          <a:p>
            <a:r>
              <a:rPr lang="en-GB" dirty="0"/>
              <a:t>If a game is noisy, may need </a:t>
            </a:r>
            <a:r>
              <a:rPr lang="en-GB" b="1" dirty="0"/>
              <a:t>R</a:t>
            </a:r>
            <a:r>
              <a:rPr lang="en-GB" dirty="0"/>
              <a:t> repetitions to play it to gain a true picture of how it plays</a:t>
            </a:r>
          </a:p>
          <a:p>
            <a:r>
              <a:rPr lang="en-GB" dirty="0"/>
              <a:t>Suppose each game lasts for </a:t>
            </a:r>
            <a:r>
              <a:rPr lang="en-GB" b="1" dirty="0"/>
              <a:t>T</a:t>
            </a:r>
            <a:r>
              <a:rPr lang="en-GB" dirty="0"/>
              <a:t> game ticks</a:t>
            </a:r>
          </a:p>
          <a:p>
            <a:r>
              <a:rPr lang="en-GB" dirty="0"/>
              <a:t>In GVGAI, each tick is allowed 40ms i.e. 25 frames per second.</a:t>
            </a:r>
          </a:p>
          <a:p>
            <a:r>
              <a:rPr lang="en-GB" dirty="0"/>
              <a:t>So the evaluation of a game for each agent (or each distinct pair of agents) takes:</a:t>
            </a:r>
          </a:p>
          <a:p>
            <a:pPr lvl="1"/>
            <a:r>
              <a:rPr lang="en-GB" dirty="0"/>
              <a:t>(R * T) / 25</a:t>
            </a:r>
          </a:p>
          <a:p>
            <a:r>
              <a:rPr lang="en-GB" dirty="0"/>
              <a:t>Typical vales: R = 5, T = 500, could need 100s per fitness evaluation</a:t>
            </a:r>
          </a:p>
          <a:p>
            <a:r>
              <a:rPr lang="en-GB" dirty="0"/>
              <a:t>Can we do better?</a:t>
            </a:r>
          </a:p>
        </p:txBody>
      </p:sp>
    </p:spTree>
    <p:extLst>
      <p:ext uri="{BB962C8B-B14F-4D97-AF65-F5344CB8AC3E}">
        <p14:creationId xmlns:p14="http://schemas.microsoft.com/office/powerpoint/2010/main" val="26916642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Solutions</a:t>
            </a:r>
          </a:p>
        </p:txBody>
      </p:sp>
      <p:sp>
        <p:nvSpPr>
          <p:cNvPr id="3" name="Content Placeholder 2"/>
          <p:cNvSpPr>
            <a:spLocks noGrp="1"/>
          </p:cNvSpPr>
          <p:nvPr>
            <p:ph idx="1"/>
          </p:nvPr>
        </p:nvSpPr>
        <p:spPr/>
        <p:txBody>
          <a:bodyPr/>
          <a:lstStyle/>
          <a:p>
            <a:r>
              <a:rPr lang="en-GB" dirty="0"/>
              <a:t>Use more efficient search algorithms that do clever resampling</a:t>
            </a:r>
          </a:p>
          <a:p>
            <a:r>
              <a:rPr lang="en-GB" dirty="0"/>
              <a:t>Reduce the size of the search space</a:t>
            </a:r>
          </a:p>
          <a:p>
            <a:pPr lvl="1"/>
            <a:r>
              <a:rPr lang="en-GB" dirty="0"/>
              <a:t>As a designer really think about which parameters you wish to vary</a:t>
            </a:r>
          </a:p>
          <a:p>
            <a:r>
              <a:rPr lang="en-GB" dirty="0"/>
              <a:t>Use faster games – may achieve &gt; 1m ticks per second</a:t>
            </a:r>
          </a:p>
          <a:p>
            <a:r>
              <a:rPr lang="en-GB" dirty="0"/>
              <a:t>Be patient (I’m not good at this)</a:t>
            </a:r>
          </a:p>
        </p:txBody>
      </p:sp>
    </p:spTree>
    <p:extLst>
      <p:ext uri="{BB962C8B-B14F-4D97-AF65-F5344CB8AC3E}">
        <p14:creationId xmlns:p14="http://schemas.microsoft.com/office/powerpoint/2010/main" val="15620708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DEFAB-61CA-124F-AC97-AD375C043749}"/>
              </a:ext>
            </a:extLst>
          </p:cNvPr>
          <p:cNvSpPr>
            <a:spLocks noGrp="1"/>
          </p:cNvSpPr>
          <p:nvPr>
            <p:ph type="title"/>
          </p:nvPr>
        </p:nvSpPr>
        <p:spPr/>
        <p:txBody>
          <a:bodyPr>
            <a:normAutofit fontScale="90000"/>
          </a:bodyPr>
          <a:lstStyle/>
          <a:p>
            <a:r>
              <a:rPr lang="en-US" dirty="0"/>
              <a:t>An Example Game Design Space</a:t>
            </a:r>
            <a:br>
              <a:rPr lang="en-US" dirty="0"/>
            </a:br>
            <a:r>
              <a:rPr lang="en-US" dirty="0" err="1"/>
              <a:t>CaveSwing</a:t>
            </a:r>
            <a:r>
              <a:rPr lang="en-US" dirty="0"/>
              <a:t> Game (Lab Exercise)</a:t>
            </a:r>
          </a:p>
        </p:txBody>
      </p:sp>
      <p:sp>
        <p:nvSpPr>
          <p:cNvPr id="3" name="Content Placeholder 2">
            <a:extLst>
              <a:ext uri="{FF2B5EF4-FFF2-40B4-BE49-F238E27FC236}">
                <a16:creationId xmlns:a16="http://schemas.microsoft.com/office/drawing/2014/main" id="{269DBE2C-4B1A-564E-8292-4B0F69549D04}"/>
              </a:ext>
            </a:extLst>
          </p:cNvPr>
          <p:cNvSpPr>
            <a:spLocks noGrp="1"/>
          </p:cNvSpPr>
          <p:nvPr>
            <p:ph idx="1"/>
          </p:nvPr>
        </p:nvSpPr>
        <p:spPr/>
        <p:txBody>
          <a:bodyPr/>
          <a:lstStyle/>
          <a:p>
            <a:r>
              <a:rPr lang="en-US" dirty="0"/>
              <a:t>For ease of use, place ALL game </a:t>
            </a:r>
            <a:r>
              <a:rPr lang="en-US" dirty="0" err="1"/>
              <a:t>Params</a:t>
            </a:r>
            <a:r>
              <a:rPr lang="en-US" dirty="0"/>
              <a:t> in to a single class – then objects of this class will specify instances of the game</a:t>
            </a:r>
          </a:p>
        </p:txBody>
      </p:sp>
      <p:pic>
        <p:nvPicPr>
          <p:cNvPr id="8" name="Picture 7">
            <a:extLst>
              <a:ext uri="{FF2B5EF4-FFF2-40B4-BE49-F238E27FC236}">
                <a16:creationId xmlns:a16="http://schemas.microsoft.com/office/drawing/2014/main" id="{33870052-1F75-B745-9D02-F5829EB76D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28" y="3249223"/>
            <a:ext cx="9144000" cy="3059502"/>
          </a:xfrm>
          <a:prstGeom prst="rect">
            <a:avLst/>
          </a:prstGeom>
        </p:spPr>
      </p:pic>
    </p:spTree>
    <p:extLst>
      <p:ext uri="{BB962C8B-B14F-4D97-AF65-F5344CB8AC3E}">
        <p14:creationId xmlns:p14="http://schemas.microsoft.com/office/powerpoint/2010/main" val="19712398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C1011-E033-8F47-BCBC-4CAC23FDFC0F}"/>
              </a:ext>
            </a:extLst>
          </p:cNvPr>
          <p:cNvSpPr>
            <a:spLocks noGrp="1"/>
          </p:cNvSpPr>
          <p:nvPr>
            <p:ph type="title"/>
          </p:nvPr>
        </p:nvSpPr>
        <p:spPr/>
        <p:txBody>
          <a:bodyPr/>
          <a:lstStyle/>
          <a:p>
            <a:r>
              <a:rPr lang="en-US" dirty="0"/>
              <a:t>Cave Swing </a:t>
            </a:r>
            <a:r>
              <a:rPr lang="en-US" dirty="0" err="1"/>
              <a:t>Params</a:t>
            </a:r>
            <a:endParaRPr lang="en-US" dirty="0"/>
          </a:p>
        </p:txBody>
      </p:sp>
      <p:sp>
        <p:nvSpPr>
          <p:cNvPr id="3" name="Content Placeholder 2">
            <a:extLst>
              <a:ext uri="{FF2B5EF4-FFF2-40B4-BE49-F238E27FC236}">
                <a16:creationId xmlns:a16="http://schemas.microsoft.com/office/drawing/2014/main" id="{75657EF3-B7B0-F44B-B1F3-4DE9CA60CBB6}"/>
              </a:ext>
            </a:extLst>
          </p:cNvPr>
          <p:cNvSpPr>
            <a:spLocks noGrp="1"/>
          </p:cNvSpPr>
          <p:nvPr>
            <p:ph idx="1"/>
          </p:nvPr>
        </p:nvSpPr>
        <p:spPr>
          <a:xfrm>
            <a:off x="457200" y="1268760"/>
            <a:ext cx="8229600" cy="5589240"/>
          </a:xfrm>
        </p:spPr>
        <p:txBody>
          <a:bodyPr>
            <a:normAutofit fontScale="55000" lnSpcReduction="20000"/>
          </a:bodyPr>
          <a:lstStyle/>
          <a:p>
            <a:pPr marL="0" indent="0">
              <a:buNone/>
            </a:pPr>
            <a:r>
              <a:rPr lang="en-GB" b="1" dirty="0"/>
              <a:t>public class </a:t>
            </a:r>
            <a:r>
              <a:rPr lang="en-GB" dirty="0" err="1"/>
              <a:t>CaveSwingParams</a:t>
            </a:r>
            <a:r>
              <a:rPr lang="en-GB" dirty="0"/>
              <a:t> {</a:t>
            </a:r>
            <a:br>
              <a:rPr lang="en-GB" dirty="0"/>
            </a:br>
            <a:r>
              <a:rPr lang="en-GB" dirty="0"/>
              <a:t>    </a:t>
            </a:r>
            <a:r>
              <a:rPr lang="en-GB" i="1" dirty="0"/>
              <a:t>// duration</a:t>
            </a:r>
            <a:br>
              <a:rPr lang="en-GB" i="1" dirty="0"/>
            </a:br>
            <a:r>
              <a:rPr lang="en-GB" i="1" dirty="0"/>
              <a:t>    </a:t>
            </a:r>
            <a:r>
              <a:rPr lang="en-GB" b="1" dirty="0"/>
              <a:t>public </a:t>
            </a:r>
            <a:r>
              <a:rPr lang="en-GB" b="1" dirty="0" err="1"/>
              <a:t>int</a:t>
            </a:r>
            <a:r>
              <a:rPr lang="en-GB" b="1" dirty="0"/>
              <a:t> </a:t>
            </a:r>
            <a:r>
              <a:rPr lang="en-GB" b="1" dirty="0" err="1"/>
              <a:t>maxTicks</a:t>
            </a:r>
            <a:r>
              <a:rPr lang="en-GB" b="1" dirty="0"/>
              <a:t> </a:t>
            </a:r>
            <a:r>
              <a:rPr lang="en-GB" dirty="0"/>
              <a:t>= 1000;</a:t>
            </a:r>
            <a:br>
              <a:rPr lang="en-GB" dirty="0"/>
            </a:br>
            <a:br>
              <a:rPr lang="en-GB" dirty="0"/>
            </a:br>
            <a:r>
              <a:rPr lang="en-GB" dirty="0"/>
              <a:t>    </a:t>
            </a:r>
            <a:r>
              <a:rPr lang="en-GB" i="1" dirty="0"/>
              <a:t>// forces</a:t>
            </a:r>
            <a:br>
              <a:rPr lang="en-GB" i="1" dirty="0"/>
            </a:br>
            <a:r>
              <a:rPr lang="en-GB" i="1" dirty="0"/>
              <a:t>    </a:t>
            </a:r>
            <a:r>
              <a:rPr lang="en-GB" b="1" dirty="0"/>
              <a:t>public </a:t>
            </a:r>
            <a:r>
              <a:rPr lang="en-GB" dirty="0"/>
              <a:t>Vector2d </a:t>
            </a:r>
            <a:r>
              <a:rPr lang="en-GB" b="1" dirty="0"/>
              <a:t>gravity </a:t>
            </a:r>
            <a:r>
              <a:rPr lang="en-GB" dirty="0"/>
              <a:t>= </a:t>
            </a:r>
            <a:r>
              <a:rPr lang="en-GB" b="1" dirty="0"/>
              <a:t>new </a:t>
            </a:r>
            <a:r>
              <a:rPr lang="en-GB" dirty="0"/>
              <a:t>Vector2d(0, 0.4);</a:t>
            </a:r>
            <a:br>
              <a:rPr lang="en-GB" dirty="0"/>
            </a:br>
            <a:r>
              <a:rPr lang="en-GB" dirty="0"/>
              <a:t>    </a:t>
            </a:r>
            <a:r>
              <a:rPr lang="en-GB" b="1" dirty="0"/>
              <a:t>public double </a:t>
            </a:r>
            <a:r>
              <a:rPr lang="en-GB" b="1" dirty="0" err="1"/>
              <a:t>hooke</a:t>
            </a:r>
            <a:r>
              <a:rPr lang="en-GB" b="1" dirty="0"/>
              <a:t> </a:t>
            </a:r>
            <a:r>
              <a:rPr lang="en-GB" dirty="0"/>
              <a:t>= 0.02;</a:t>
            </a:r>
            <a:br>
              <a:rPr lang="en-GB" dirty="0"/>
            </a:br>
            <a:r>
              <a:rPr lang="en-GB" dirty="0"/>
              <a:t>    </a:t>
            </a:r>
            <a:r>
              <a:rPr lang="en-GB" b="1" dirty="0"/>
              <a:t>public double </a:t>
            </a:r>
            <a:r>
              <a:rPr lang="en-GB" b="1" dirty="0" err="1"/>
              <a:t>lossFactor</a:t>
            </a:r>
            <a:r>
              <a:rPr lang="en-GB" b="1" dirty="0"/>
              <a:t> </a:t>
            </a:r>
            <a:r>
              <a:rPr lang="en-GB" dirty="0"/>
              <a:t>= 0.9999;</a:t>
            </a:r>
            <a:br>
              <a:rPr lang="en-GB" dirty="0"/>
            </a:br>
            <a:br>
              <a:rPr lang="en-GB" dirty="0"/>
            </a:br>
            <a:r>
              <a:rPr lang="en-GB" dirty="0"/>
              <a:t>    </a:t>
            </a:r>
            <a:r>
              <a:rPr lang="en-GB" i="1" dirty="0"/>
              <a:t>// game map </a:t>
            </a:r>
            <a:r>
              <a:rPr lang="en-GB" i="1" dirty="0" err="1"/>
              <a:t>params</a:t>
            </a:r>
            <a:br>
              <a:rPr lang="en-GB" i="1" dirty="0"/>
            </a:br>
            <a:r>
              <a:rPr lang="en-GB" i="1" dirty="0"/>
              <a:t>    </a:t>
            </a:r>
            <a:r>
              <a:rPr lang="en-GB" b="1" dirty="0"/>
              <a:t>public </a:t>
            </a:r>
            <a:r>
              <a:rPr lang="en-GB" b="1" dirty="0" err="1"/>
              <a:t>int</a:t>
            </a:r>
            <a:r>
              <a:rPr lang="en-GB" b="1" dirty="0"/>
              <a:t> width </a:t>
            </a:r>
            <a:r>
              <a:rPr lang="en-GB" dirty="0"/>
              <a:t>= 800;</a:t>
            </a:r>
            <a:br>
              <a:rPr lang="en-GB" dirty="0"/>
            </a:br>
            <a:r>
              <a:rPr lang="en-GB" dirty="0"/>
              <a:t>    </a:t>
            </a:r>
            <a:r>
              <a:rPr lang="en-GB" b="1" dirty="0"/>
              <a:t>public </a:t>
            </a:r>
            <a:r>
              <a:rPr lang="en-GB" b="1" dirty="0" err="1"/>
              <a:t>int</a:t>
            </a:r>
            <a:r>
              <a:rPr lang="en-GB" b="1" dirty="0"/>
              <a:t> height </a:t>
            </a:r>
            <a:r>
              <a:rPr lang="en-GB" dirty="0"/>
              <a:t>= 250;</a:t>
            </a:r>
            <a:br>
              <a:rPr lang="en-GB" dirty="0"/>
            </a:br>
            <a:r>
              <a:rPr lang="en-GB" dirty="0"/>
              <a:t>    </a:t>
            </a:r>
            <a:r>
              <a:rPr lang="en-GB" b="1" dirty="0"/>
              <a:t>public </a:t>
            </a:r>
            <a:r>
              <a:rPr lang="en-GB" b="1" dirty="0" err="1"/>
              <a:t>int</a:t>
            </a:r>
            <a:r>
              <a:rPr lang="en-GB" b="1" dirty="0"/>
              <a:t> </a:t>
            </a:r>
            <a:r>
              <a:rPr lang="en-GB" b="1" dirty="0" err="1"/>
              <a:t>nAnchors</a:t>
            </a:r>
            <a:r>
              <a:rPr lang="en-GB" b="1" dirty="0"/>
              <a:t> </a:t>
            </a:r>
            <a:r>
              <a:rPr lang="en-GB" dirty="0"/>
              <a:t>= 10;</a:t>
            </a:r>
            <a:br>
              <a:rPr lang="en-GB" dirty="0"/>
            </a:br>
            <a:r>
              <a:rPr lang="en-GB" dirty="0"/>
              <a:t>    </a:t>
            </a:r>
            <a:r>
              <a:rPr lang="en-GB" b="1" dirty="0"/>
              <a:t>public double </a:t>
            </a:r>
            <a:r>
              <a:rPr lang="en-GB" b="1" dirty="0" err="1"/>
              <a:t>meanAnchorHeight</a:t>
            </a:r>
            <a:r>
              <a:rPr lang="en-GB" b="1" dirty="0"/>
              <a:t> </a:t>
            </a:r>
            <a:r>
              <a:rPr lang="en-GB" dirty="0"/>
              <a:t>= </a:t>
            </a:r>
            <a:r>
              <a:rPr lang="en-GB" b="1" dirty="0"/>
              <a:t>height </a:t>
            </a:r>
            <a:r>
              <a:rPr lang="en-GB" dirty="0"/>
              <a:t>* 0.2;</a:t>
            </a:r>
            <a:br>
              <a:rPr lang="en-GB" dirty="0"/>
            </a:br>
            <a:br>
              <a:rPr lang="en-GB" dirty="0"/>
            </a:br>
            <a:r>
              <a:rPr lang="en-GB" dirty="0"/>
              <a:t>    </a:t>
            </a:r>
            <a:r>
              <a:rPr lang="en-GB" i="1" dirty="0"/>
              <a:t>// score related </a:t>
            </a:r>
            <a:r>
              <a:rPr lang="en-GB" i="1" dirty="0" err="1"/>
              <a:t>params</a:t>
            </a:r>
            <a:br>
              <a:rPr lang="en-GB" i="1" dirty="0"/>
            </a:br>
            <a:r>
              <a:rPr lang="en-GB" i="1" dirty="0"/>
              <a:t>    </a:t>
            </a:r>
            <a:r>
              <a:rPr lang="en-GB" b="1" dirty="0"/>
              <a:t>public </a:t>
            </a:r>
            <a:r>
              <a:rPr lang="en-GB" b="1" dirty="0" err="1"/>
              <a:t>int</a:t>
            </a:r>
            <a:r>
              <a:rPr lang="en-GB" b="1" dirty="0"/>
              <a:t> </a:t>
            </a:r>
            <a:r>
              <a:rPr lang="en-GB" b="1" dirty="0" err="1"/>
              <a:t>successBonus</a:t>
            </a:r>
            <a:r>
              <a:rPr lang="en-GB" b="1" dirty="0"/>
              <a:t> </a:t>
            </a:r>
            <a:r>
              <a:rPr lang="en-GB" dirty="0"/>
              <a:t>= 1000;</a:t>
            </a:r>
            <a:br>
              <a:rPr lang="en-GB" dirty="0"/>
            </a:br>
            <a:r>
              <a:rPr lang="en-GB" dirty="0"/>
              <a:t>    </a:t>
            </a:r>
            <a:r>
              <a:rPr lang="en-GB" b="1" dirty="0"/>
              <a:t>public </a:t>
            </a:r>
            <a:r>
              <a:rPr lang="en-GB" b="1" dirty="0" err="1"/>
              <a:t>int</a:t>
            </a:r>
            <a:r>
              <a:rPr lang="en-GB" b="1" dirty="0"/>
              <a:t> </a:t>
            </a:r>
            <a:r>
              <a:rPr lang="en-GB" b="1" dirty="0" err="1"/>
              <a:t>failurePenalty</a:t>
            </a:r>
            <a:r>
              <a:rPr lang="en-GB" b="1" dirty="0"/>
              <a:t> </a:t>
            </a:r>
            <a:r>
              <a:rPr lang="en-GB" dirty="0"/>
              <a:t>= 1000;</a:t>
            </a:r>
            <a:br>
              <a:rPr lang="en-GB" dirty="0"/>
            </a:br>
            <a:r>
              <a:rPr lang="en-GB" dirty="0"/>
              <a:t>    </a:t>
            </a:r>
            <a:r>
              <a:rPr lang="en-GB" b="1" dirty="0"/>
              <a:t>public </a:t>
            </a:r>
            <a:r>
              <a:rPr lang="en-GB" b="1" dirty="0" err="1"/>
              <a:t>int</a:t>
            </a:r>
            <a:r>
              <a:rPr lang="en-GB" b="1" dirty="0"/>
              <a:t> </a:t>
            </a:r>
            <a:r>
              <a:rPr lang="en-GB" b="1" dirty="0" err="1"/>
              <a:t>pointPerX</a:t>
            </a:r>
            <a:r>
              <a:rPr lang="en-GB" b="1" dirty="0"/>
              <a:t> </a:t>
            </a:r>
            <a:r>
              <a:rPr lang="en-GB" dirty="0"/>
              <a:t>= 10;</a:t>
            </a:r>
            <a:br>
              <a:rPr lang="en-GB" dirty="0"/>
            </a:br>
            <a:r>
              <a:rPr lang="en-GB" dirty="0"/>
              <a:t>    </a:t>
            </a:r>
            <a:r>
              <a:rPr lang="en-GB" b="1" dirty="0"/>
              <a:t>public </a:t>
            </a:r>
            <a:r>
              <a:rPr lang="en-GB" b="1" dirty="0" err="1"/>
              <a:t>int</a:t>
            </a:r>
            <a:r>
              <a:rPr lang="en-GB" b="1" dirty="0"/>
              <a:t> </a:t>
            </a:r>
            <a:r>
              <a:rPr lang="en-GB" b="1" dirty="0" err="1"/>
              <a:t>pointPerY</a:t>
            </a:r>
            <a:r>
              <a:rPr lang="en-GB" b="1" dirty="0"/>
              <a:t> </a:t>
            </a:r>
            <a:r>
              <a:rPr lang="en-GB" dirty="0"/>
              <a:t>= -10;</a:t>
            </a:r>
            <a:br>
              <a:rPr lang="en-GB" dirty="0"/>
            </a:br>
            <a:r>
              <a:rPr lang="en-GB" dirty="0"/>
              <a:t>    </a:t>
            </a:r>
            <a:r>
              <a:rPr lang="en-GB" b="1" dirty="0"/>
              <a:t>public </a:t>
            </a:r>
            <a:r>
              <a:rPr lang="en-GB" b="1" dirty="0" err="1"/>
              <a:t>int</a:t>
            </a:r>
            <a:r>
              <a:rPr lang="en-GB" b="1" dirty="0"/>
              <a:t> </a:t>
            </a:r>
            <a:r>
              <a:rPr lang="en-GB" b="1" dirty="0" err="1"/>
              <a:t>costPerTick</a:t>
            </a:r>
            <a:r>
              <a:rPr lang="en-GB" b="1" dirty="0"/>
              <a:t> </a:t>
            </a:r>
            <a:r>
              <a:rPr lang="en-GB" dirty="0"/>
              <a:t>= 1;</a:t>
            </a:r>
            <a:br>
              <a:rPr lang="en-GB" dirty="0"/>
            </a:br>
            <a:endParaRPr lang="en-GB" dirty="0"/>
          </a:p>
          <a:p>
            <a:pPr marL="0" indent="0">
              <a:buNone/>
            </a:pPr>
            <a:r>
              <a:rPr lang="en-GB" dirty="0"/>
              <a:t>…</a:t>
            </a:r>
            <a:endParaRPr lang="en-US" dirty="0"/>
          </a:p>
        </p:txBody>
      </p:sp>
    </p:spTree>
    <p:extLst>
      <p:ext uri="{BB962C8B-B14F-4D97-AF65-F5344CB8AC3E}">
        <p14:creationId xmlns:p14="http://schemas.microsoft.com/office/powerpoint/2010/main" val="37793450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AEFF3-03F4-054C-ACB3-42024558B0CB}"/>
              </a:ext>
            </a:extLst>
          </p:cNvPr>
          <p:cNvSpPr>
            <a:spLocks noGrp="1"/>
          </p:cNvSpPr>
          <p:nvPr>
            <p:ph type="title"/>
          </p:nvPr>
        </p:nvSpPr>
        <p:spPr/>
        <p:txBody>
          <a:bodyPr>
            <a:normAutofit fontScale="90000"/>
          </a:bodyPr>
          <a:lstStyle/>
          <a:p>
            <a:r>
              <a:rPr lang="en-US" dirty="0"/>
              <a:t>Then code this in to an</a:t>
            </a:r>
            <a:br>
              <a:rPr lang="en-US" dirty="0"/>
            </a:br>
            <a:r>
              <a:rPr lang="en-US" dirty="0" err="1"/>
              <a:t>AnnotatedFitnessLandscape</a:t>
            </a:r>
            <a:endParaRPr lang="en-US" dirty="0"/>
          </a:p>
        </p:txBody>
      </p:sp>
      <p:sp>
        <p:nvSpPr>
          <p:cNvPr id="3" name="Content Placeholder 2">
            <a:extLst>
              <a:ext uri="{FF2B5EF4-FFF2-40B4-BE49-F238E27FC236}">
                <a16:creationId xmlns:a16="http://schemas.microsoft.com/office/drawing/2014/main" id="{1E7E5151-ACA9-F641-BD9C-C6DDD27742DB}"/>
              </a:ext>
            </a:extLst>
          </p:cNvPr>
          <p:cNvSpPr>
            <a:spLocks noGrp="1"/>
          </p:cNvSpPr>
          <p:nvPr>
            <p:ph idx="1"/>
          </p:nvPr>
        </p:nvSpPr>
        <p:spPr/>
        <p:txBody>
          <a:bodyPr>
            <a:normAutofit fontScale="55000" lnSpcReduction="20000"/>
          </a:bodyPr>
          <a:lstStyle/>
          <a:p>
            <a:pPr marL="0" indent="0">
              <a:buNone/>
            </a:pPr>
            <a:r>
              <a:rPr lang="en-GB" b="1" dirty="0"/>
              <a:t>public </a:t>
            </a:r>
            <a:r>
              <a:rPr lang="en-GB" dirty="0"/>
              <a:t>Param[] </a:t>
            </a:r>
            <a:r>
              <a:rPr lang="en-GB" dirty="0" err="1"/>
              <a:t>getParams</a:t>
            </a:r>
            <a:r>
              <a:rPr lang="en-GB" dirty="0"/>
              <a:t>() {</a:t>
            </a:r>
            <a:br>
              <a:rPr lang="en-GB" dirty="0"/>
            </a:br>
            <a:r>
              <a:rPr lang="en-GB" dirty="0"/>
              <a:t>    </a:t>
            </a:r>
            <a:r>
              <a:rPr lang="en-GB" b="1" dirty="0"/>
              <a:t>return new </a:t>
            </a:r>
            <a:r>
              <a:rPr lang="en-GB" dirty="0"/>
              <a:t>Param[]{</a:t>
            </a:r>
            <a:br>
              <a:rPr lang="en-GB" dirty="0"/>
            </a:br>
            <a:r>
              <a:rPr lang="en-GB" dirty="0"/>
              <a:t>            </a:t>
            </a:r>
            <a:r>
              <a:rPr lang="en-GB" b="1" dirty="0"/>
              <a:t>new </a:t>
            </a:r>
            <a:r>
              <a:rPr lang="en-GB" dirty="0" err="1"/>
              <a:t>DoubleParam</a:t>
            </a:r>
            <a:r>
              <a:rPr lang="en-GB" dirty="0"/>
              <a:t>().</a:t>
            </a:r>
            <a:r>
              <a:rPr lang="en-GB" dirty="0" err="1"/>
              <a:t>setArray</a:t>
            </a:r>
            <a:r>
              <a:rPr lang="en-GB" dirty="0"/>
              <a:t>(</a:t>
            </a:r>
            <a:r>
              <a:rPr lang="en-GB" b="1" dirty="0" err="1"/>
              <a:t>xGravity</a:t>
            </a:r>
            <a:r>
              <a:rPr lang="en-GB" dirty="0"/>
              <a:t>).</a:t>
            </a:r>
            <a:r>
              <a:rPr lang="en-GB" dirty="0" err="1"/>
              <a:t>setName</a:t>
            </a:r>
            <a:r>
              <a:rPr lang="en-GB" dirty="0"/>
              <a:t>(</a:t>
            </a:r>
            <a:r>
              <a:rPr lang="en-GB" b="1" dirty="0"/>
              <a:t>"x Gravity"</a:t>
            </a:r>
            <a:r>
              <a:rPr lang="en-GB" dirty="0"/>
              <a:t>),</a:t>
            </a:r>
            <a:br>
              <a:rPr lang="en-GB" dirty="0"/>
            </a:br>
            <a:r>
              <a:rPr lang="en-GB" dirty="0"/>
              <a:t>            </a:t>
            </a:r>
            <a:r>
              <a:rPr lang="en-GB" b="1" dirty="0"/>
              <a:t>new </a:t>
            </a:r>
            <a:r>
              <a:rPr lang="en-GB" dirty="0" err="1"/>
              <a:t>DoubleParam</a:t>
            </a:r>
            <a:r>
              <a:rPr lang="en-GB" dirty="0"/>
              <a:t>().</a:t>
            </a:r>
            <a:r>
              <a:rPr lang="en-GB" dirty="0" err="1"/>
              <a:t>setArray</a:t>
            </a:r>
            <a:r>
              <a:rPr lang="en-GB" dirty="0"/>
              <a:t>(</a:t>
            </a:r>
            <a:r>
              <a:rPr lang="en-GB" b="1" dirty="0" err="1"/>
              <a:t>yGravity</a:t>
            </a:r>
            <a:r>
              <a:rPr lang="en-GB" dirty="0"/>
              <a:t>).</a:t>
            </a:r>
            <a:r>
              <a:rPr lang="en-GB" dirty="0" err="1"/>
              <a:t>setName</a:t>
            </a:r>
            <a:r>
              <a:rPr lang="en-GB" dirty="0"/>
              <a:t>(</a:t>
            </a:r>
            <a:r>
              <a:rPr lang="en-GB" b="1" dirty="0"/>
              <a:t>"y Gravity"</a:t>
            </a:r>
            <a:r>
              <a:rPr lang="en-GB" dirty="0"/>
              <a:t>),</a:t>
            </a:r>
            <a:br>
              <a:rPr lang="en-GB" dirty="0"/>
            </a:br>
            <a:r>
              <a:rPr lang="en-GB" dirty="0"/>
              <a:t>            </a:t>
            </a:r>
            <a:r>
              <a:rPr lang="en-GB" b="1" dirty="0"/>
              <a:t>new </a:t>
            </a:r>
            <a:r>
              <a:rPr lang="en-GB" dirty="0" err="1"/>
              <a:t>DoubleParam</a:t>
            </a:r>
            <a:r>
              <a:rPr lang="en-GB" dirty="0"/>
              <a:t>().</a:t>
            </a:r>
            <a:r>
              <a:rPr lang="en-GB" dirty="0" err="1"/>
              <a:t>setArray</a:t>
            </a:r>
            <a:r>
              <a:rPr lang="en-GB" dirty="0"/>
              <a:t>(</a:t>
            </a:r>
            <a:r>
              <a:rPr lang="en-GB" b="1" dirty="0" err="1"/>
              <a:t>hooke</a:t>
            </a:r>
            <a:r>
              <a:rPr lang="en-GB" dirty="0"/>
              <a:t>).</a:t>
            </a:r>
            <a:r>
              <a:rPr lang="en-GB" dirty="0" err="1"/>
              <a:t>setName</a:t>
            </a:r>
            <a:r>
              <a:rPr lang="en-GB" dirty="0"/>
              <a:t>(</a:t>
            </a:r>
            <a:r>
              <a:rPr lang="en-GB" b="1" dirty="0"/>
              <a:t>"Hooke's constant"</a:t>
            </a:r>
            <a:r>
              <a:rPr lang="en-GB" dirty="0"/>
              <a:t>),</a:t>
            </a:r>
            <a:br>
              <a:rPr lang="en-GB" dirty="0"/>
            </a:br>
            <a:r>
              <a:rPr lang="en-GB" dirty="0"/>
              <a:t>            </a:t>
            </a:r>
            <a:r>
              <a:rPr lang="en-GB" b="1" dirty="0"/>
              <a:t>new </a:t>
            </a:r>
            <a:r>
              <a:rPr lang="en-GB" dirty="0" err="1"/>
              <a:t>DoubleParam</a:t>
            </a:r>
            <a:r>
              <a:rPr lang="en-GB" dirty="0"/>
              <a:t>().</a:t>
            </a:r>
            <a:r>
              <a:rPr lang="en-GB" dirty="0" err="1"/>
              <a:t>setArray</a:t>
            </a:r>
            <a:r>
              <a:rPr lang="en-GB" dirty="0"/>
              <a:t>(</a:t>
            </a:r>
            <a:r>
              <a:rPr lang="en-GB" b="1" dirty="0" err="1"/>
              <a:t>lossFactor</a:t>
            </a:r>
            <a:r>
              <a:rPr lang="en-GB" dirty="0"/>
              <a:t>).</a:t>
            </a:r>
            <a:r>
              <a:rPr lang="en-GB" dirty="0" err="1"/>
              <a:t>setName</a:t>
            </a:r>
            <a:r>
              <a:rPr lang="en-GB" dirty="0"/>
              <a:t>(</a:t>
            </a:r>
            <a:r>
              <a:rPr lang="en-GB" b="1" dirty="0"/>
              <a:t>"Loss factor"</a:t>
            </a:r>
            <a:r>
              <a:rPr lang="en-GB" dirty="0"/>
              <a:t>),</a:t>
            </a:r>
            <a:br>
              <a:rPr lang="en-GB" dirty="0"/>
            </a:br>
            <a:r>
              <a:rPr lang="en-GB" dirty="0"/>
              <a:t>            </a:t>
            </a:r>
            <a:r>
              <a:rPr lang="en-GB" b="1" dirty="0"/>
              <a:t>new </a:t>
            </a:r>
            <a:r>
              <a:rPr lang="en-GB" dirty="0" err="1"/>
              <a:t>DoubleParam</a:t>
            </a:r>
            <a:r>
              <a:rPr lang="en-GB" dirty="0"/>
              <a:t>().</a:t>
            </a:r>
            <a:r>
              <a:rPr lang="en-GB" dirty="0" err="1"/>
              <a:t>setArray</a:t>
            </a:r>
            <a:r>
              <a:rPr lang="en-GB" dirty="0"/>
              <a:t>(</a:t>
            </a:r>
            <a:r>
              <a:rPr lang="en-GB" b="1" dirty="0" err="1"/>
              <a:t>anchorHeight</a:t>
            </a:r>
            <a:r>
              <a:rPr lang="en-GB" dirty="0"/>
              <a:t>).</a:t>
            </a:r>
            <a:r>
              <a:rPr lang="en-GB" dirty="0" err="1"/>
              <a:t>setName</a:t>
            </a:r>
            <a:r>
              <a:rPr lang="en-GB" dirty="0"/>
              <a:t>(</a:t>
            </a:r>
            <a:r>
              <a:rPr lang="en-GB" b="1" dirty="0"/>
              <a:t>"Anchor height"</a:t>
            </a:r>
            <a:r>
              <a:rPr lang="en-GB" dirty="0"/>
              <a:t>),</a:t>
            </a:r>
            <a:br>
              <a:rPr lang="en-GB" dirty="0"/>
            </a:br>
            <a:r>
              <a:rPr lang="en-GB" dirty="0"/>
              <a:t>            </a:t>
            </a:r>
            <a:r>
              <a:rPr lang="en-GB" b="1" dirty="0"/>
              <a:t>new </a:t>
            </a:r>
            <a:r>
              <a:rPr lang="en-GB" dirty="0" err="1"/>
              <a:t>IntegerParam</a:t>
            </a:r>
            <a:r>
              <a:rPr lang="en-GB" dirty="0"/>
              <a:t>().</a:t>
            </a:r>
            <a:r>
              <a:rPr lang="en-GB" dirty="0" err="1"/>
              <a:t>setArray</a:t>
            </a:r>
            <a:r>
              <a:rPr lang="en-GB" dirty="0"/>
              <a:t>(</a:t>
            </a:r>
            <a:r>
              <a:rPr lang="en-GB" b="1" dirty="0" err="1"/>
              <a:t>nAnchors</a:t>
            </a:r>
            <a:r>
              <a:rPr lang="en-GB" dirty="0"/>
              <a:t>).</a:t>
            </a:r>
            <a:r>
              <a:rPr lang="en-GB" dirty="0" err="1"/>
              <a:t>setName</a:t>
            </a:r>
            <a:r>
              <a:rPr lang="en-GB" dirty="0"/>
              <a:t>(</a:t>
            </a:r>
            <a:r>
              <a:rPr lang="en-GB" b="1" dirty="0"/>
              <a:t>"Number of Anchors"</a:t>
            </a:r>
            <a:r>
              <a:rPr lang="en-GB" dirty="0"/>
              <a:t>),</a:t>
            </a:r>
            <a:br>
              <a:rPr lang="en-GB" dirty="0"/>
            </a:br>
            <a:r>
              <a:rPr lang="en-GB" dirty="0"/>
              <a:t>    };</a:t>
            </a:r>
            <a:br>
              <a:rPr lang="en-GB" dirty="0"/>
            </a:br>
            <a:r>
              <a:rPr lang="en-GB" dirty="0"/>
              <a:t>}</a:t>
            </a:r>
            <a:br>
              <a:rPr lang="en-GB" dirty="0"/>
            </a:br>
            <a:br>
              <a:rPr lang="en-GB" dirty="0"/>
            </a:br>
            <a:r>
              <a:rPr lang="en-GB" b="1" dirty="0"/>
              <a:t>double</a:t>
            </a:r>
            <a:r>
              <a:rPr lang="en-GB" dirty="0"/>
              <a:t>[] </a:t>
            </a:r>
            <a:r>
              <a:rPr lang="en-GB" b="1" dirty="0" err="1"/>
              <a:t>xGravity</a:t>
            </a:r>
            <a:r>
              <a:rPr lang="en-GB" b="1" dirty="0"/>
              <a:t> </a:t>
            </a:r>
            <a:r>
              <a:rPr lang="en-GB" dirty="0"/>
              <a:t>= {-0.02, 0.0, 0.02};</a:t>
            </a:r>
            <a:br>
              <a:rPr lang="en-GB" dirty="0"/>
            </a:br>
            <a:r>
              <a:rPr lang="en-GB" b="1" dirty="0"/>
              <a:t>double</a:t>
            </a:r>
            <a:r>
              <a:rPr lang="en-GB" dirty="0"/>
              <a:t>[] </a:t>
            </a:r>
            <a:r>
              <a:rPr lang="en-GB" b="1" dirty="0" err="1"/>
              <a:t>yGravity</a:t>
            </a:r>
            <a:r>
              <a:rPr lang="en-GB" b="1" dirty="0"/>
              <a:t> </a:t>
            </a:r>
            <a:r>
              <a:rPr lang="en-GB" dirty="0"/>
              <a:t>= {-0.02, -0.01, 0, 0.01, 0.02};</a:t>
            </a:r>
            <a:br>
              <a:rPr lang="en-GB" dirty="0"/>
            </a:br>
            <a:br>
              <a:rPr lang="en-GB" dirty="0"/>
            </a:br>
            <a:r>
              <a:rPr lang="en-GB" b="1" dirty="0"/>
              <a:t>double</a:t>
            </a:r>
            <a:r>
              <a:rPr lang="en-GB" dirty="0"/>
              <a:t>[] </a:t>
            </a:r>
            <a:r>
              <a:rPr lang="en-GB" b="1" dirty="0" err="1"/>
              <a:t>hooke</a:t>
            </a:r>
            <a:r>
              <a:rPr lang="en-GB" b="1" dirty="0"/>
              <a:t> </a:t>
            </a:r>
            <a:r>
              <a:rPr lang="en-GB" dirty="0"/>
              <a:t>= {0.0, 0.005, 0.01, 0.02, 0.03};</a:t>
            </a:r>
            <a:br>
              <a:rPr lang="en-GB" dirty="0"/>
            </a:br>
            <a:r>
              <a:rPr lang="en-GB" b="1" dirty="0"/>
              <a:t>double</a:t>
            </a:r>
            <a:r>
              <a:rPr lang="en-GB" dirty="0"/>
              <a:t>[] </a:t>
            </a:r>
            <a:r>
              <a:rPr lang="en-GB" b="1" dirty="0" err="1"/>
              <a:t>lossFactor</a:t>
            </a:r>
            <a:r>
              <a:rPr lang="en-GB" b="1" dirty="0"/>
              <a:t> </a:t>
            </a:r>
            <a:r>
              <a:rPr lang="en-GB" dirty="0"/>
              <a:t>= {0.99, 0.999, 1.0, 1.01};</a:t>
            </a:r>
            <a:br>
              <a:rPr lang="en-GB" dirty="0"/>
            </a:br>
            <a:r>
              <a:rPr lang="en-GB" b="1" dirty="0"/>
              <a:t>double</a:t>
            </a:r>
            <a:r>
              <a:rPr lang="en-GB" dirty="0"/>
              <a:t>[] </a:t>
            </a:r>
            <a:r>
              <a:rPr lang="en-GB" b="1" dirty="0" err="1"/>
              <a:t>anchorHeight</a:t>
            </a:r>
            <a:r>
              <a:rPr lang="en-GB" b="1" dirty="0"/>
              <a:t> </a:t>
            </a:r>
            <a:r>
              <a:rPr lang="en-GB" dirty="0"/>
              <a:t>= {0.2, 0.5, 0.8};</a:t>
            </a:r>
            <a:br>
              <a:rPr lang="en-GB" dirty="0"/>
            </a:br>
            <a:r>
              <a:rPr lang="en-GB" b="1" dirty="0" err="1"/>
              <a:t>int</a:t>
            </a:r>
            <a:r>
              <a:rPr lang="en-GB" dirty="0"/>
              <a:t>[] </a:t>
            </a:r>
            <a:r>
              <a:rPr lang="en-GB" b="1" dirty="0" err="1"/>
              <a:t>nAnchors</a:t>
            </a:r>
            <a:r>
              <a:rPr lang="en-GB" b="1" dirty="0"/>
              <a:t> </a:t>
            </a:r>
            <a:r>
              <a:rPr lang="en-GB" dirty="0"/>
              <a:t>= {5, 10, 15};</a:t>
            </a:r>
            <a:br>
              <a:rPr lang="en-GB" dirty="0"/>
            </a:br>
            <a:endParaRPr lang="en-US" dirty="0"/>
          </a:p>
        </p:txBody>
      </p:sp>
    </p:spTree>
    <p:extLst>
      <p:ext uri="{BB962C8B-B14F-4D97-AF65-F5344CB8AC3E}">
        <p14:creationId xmlns:p14="http://schemas.microsoft.com/office/powerpoint/2010/main" val="1865443411"/>
      </p:ext>
    </p:extLst>
  </p:cSld>
  <p:clrMapOvr>
    <a:masterClrMapping/>
  </p:clrMapOvr>
</p:sld>
</file>

<file path=ppt/theme/theme1.xml><?xml version="1.0" encoding="utf-8"?>
<a:theme xmlns:a="http://schemas.openxmlformats.org/drawingml/2006/main" name="Kantoor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2265</TotalTime>
  <Words>1027</Words>
  <Application>Microsoft Macintosh PowerPoint</Application>
  <PresentationFormat>On-screen Show (4:3)</PresentationFormat>
  <Paragraphs>142</Paragraphs>
  <Slides>31</Slides>
  <Notes>10</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Calibri</vt:lpstr>
      <vt:lpstr>Courier New</vt:lpstr>
      <vt:lpstr>Mangal</vt:lpstr>
      <vt:lpstr>Times New Roman</vt:lpstr>
      <vt:lpstr>Kantoorthema</vt:lpstr>
      <vt:lpstr>Game Design Tuning Sample Efficient Optimisation with NTBEA IGGI Games Design II  </vt:lpstr>
      <vt:lpstr>Games can be parameterised</vt:lpstr>
      <vt:lpstr>Game Design: Also Noisy!</vt:lpstr>
      <vt:lpstr>Sample-Efficient Game Tuning</vt:lpstr>
      <vt:lpstr>Expense of Agent-Based Game Evaluation</vt:lpstr>
      <vt:lpstr>Solutions</vt:lpstr>
      <vt:lpstr>An Example Game Design Space CaveSwing Game (Lab Exercise)</vt:lpstr>
      <vt:lpstr>Cave Swing Params</vt:lpstr>
      <vt:lpstr>Then code this in to an AnnotatedFitnessLandscape</vt:lpstr>
      <vt:lpstr>Value of Fitness Landscape Modelling</vt:lpstr>
      <vt:lpstr>The N-Tuple Bandit EA</vt:lpstr>
      <vt:lpstr>The Multi-Armed Bandit Problem</vt:lpstr>
      <vt:lpstr>Which Arm to Pull? UCB Balances Exploration v. Exploitation</vt:lpstr>
      <vt:lpstr>From Multi-Armed Bandit (MAB) to Combinatorial MAB (CMAB)</vt:lpstr>
      <vt:lpstr>Now Take Average over ALL MABs Each time choose x with Highest UCB</vt:lpstr>
      <vt:lpstr>Fitness Landscape Model Interface</vt:lpstr>
      <vt:lpstr>System Diagram</vt:lpstr>
      <vt:lpstr>Bandit Landscape Algorithm</vt:lpstr>
      <vt:lpstr>The Bandit Landscape EA</vt:lpstr>
      <vt:lpstr>Currently we Implement the Bandit Landscape Model as an N-Tuple System</vt:lpstr>
      <vt:lpstr>Statistical Summary Object class StatSummary</vt:lpstr>
      <vt:lpstr>2-Dimensional Example</vt:lpstr>
      <vt:lpstr>Comparing Performance  100-bit Noisy OneMax – Yellow is model-based</vt:lpstr>
      <vt:lpstr>Optimising a Planet-Wars  Rolling Horizon EA</vt:lpstr>
      <vt:lpstr>Example Game: Space Battle (Thanks to Mike and Raluca)</vt:lpstr>
      <vt:lpstr>Evolving Space Battle Variants</vt:lpstr>
      <vt:lpstr>Unfit</vt:lpstr>
      <vt:lpstr>A bit fitter</vt:lpstr>
      <vt:lpstr>A bit fitter</vt:lpstr>
      <vt:lpstr>What this means for Space Battle This plot shows true fitness of individual return for each of 50 runs</vt:lpstr>
      <vt:lpstr>Summary</vt:lpstr>
    </vt:vector>
  </TitlesOfParts>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Neural Networks for Video Game AI</dc:title>
  <dc:creator>Mark Winands</dc:creator>
  <cp:lastModifiedBy>Simon Lucas</cp:lastModifiedBy>
  <cp:revision>110</cp:revision>
  <dcterms:created xsi:type="dcterms:W3CDTF">2015-01-27T08:01:00Z</dcterms:created>
  <dcterms:modified xsi:type="dcterms:W3CDTF">2018-06-04T07:54:45Z</dcterms:modified>
</cp:coreProperties>
</file>

<file path=docProps/thumbnail.jpeg>
</file>